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5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notesSlides/notesSlide3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3.xml" ContentType="application/vnd.openxmlformats-officedocument.presentationml.notesSlide+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12.xml" ContentType="application/vnd.openxmlformats-officedocument.presentationml.slideLayout+xml"/>
  <Override PartName="/ppt/notesSlides/notesSlide3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4.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6A0DF-8A5A-4B25-BEE5-E57D9144CD51}" type="datetimeFigureOut">
              <a:rPr lang="en-US" smtClean="0"/>
              <a:t>10/31/2012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93DC6-C3EC-4F39-BF6D-C90E6289ECB2}" type="slidenum">
              <a:rPr lang="en-US" smtClean="0"/>
              <a:t>‹#›</a:t>
            </a:fld>
            <a:endParaRPr lang="en-US"/>
          </a:p>
        </p:txBody>
      </p:sp>
    </p:spTree>
    <p:extLst>
      <p:ext uri="{BB962C8B-B14F-4D97-AF65-F5344CB8AC3E}">
        <p14:creationId xmlns:p14="http://schemas.microsoft.com/office/powerpoint/2010/main" val="86836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B857C8C-6F51-47AC-B67B-CA1204894D1A}" type="slidenum">
              <a:rPr lang="en-US" smtClean="0"/>
              <a:pPr/>
              <a:t>2</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z="1600" dirty="0"/>
              <a:t>CHANGE IS ALL AROUND US</a:t>
            </a:r>
          </a:p>
          <a:p>
            <a:pPr eaLnBrk="1" hangingPunct="1"/>
            <a:r>
              <a:rPr lang="en-US" sz="1600" dirty="0"/>
              <a:t>ORGANIZATIONS NEED TO CHANGE TO REMAIN RELEVANT.</a:t>
            </a:r>
          </a:p>
          <a:p>
            <a:pPr eaLnBrk="1" hangingPunct="1"/>
            <a:r>
              <a:rPr lang="en-US" sz="1600" dirty="0"/>
              <a:t>WHAT ARE THE TWO STATEMENTS ABOVE MISSING?</a:t>
            </a:r>
          </a:p>
          <a:p>
            <a:pPr eaLnBrk="1" hangingPunct="1"/>
            <a:endParaRPr lang="en-US" sz="1600" dirty="0"/>
          </a:p>
          <a:p>
            <a:pPr eaLnBrk="1" hangingPunct="1"/>
            <a:endParaRPr lang="en-US" sz="1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37891"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3789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104C060A-7434-473C-AAC3-A55F3DD5005E}" type="slidenum">
              <a:rPr lang="en-US" sz="1200"/>
              <a:pPr algn="r" eaLnBrk="1" hangingPunct="1"/>
              <a:t>26</a:t>
            </a:fld>
            <a:endParaRPr lang="en-US" sz="1200"/>
          </a:p>
        </p:txBody>
      </p:sp>
      <p:sp>
        <p:nvSpPr>
          <p:cNvPr id="37893" name="Rectangle 2"/>
          <p:cNvSpPr>
            <a:spLocks noGrp="1" noRot="1" noChangeAspect="1" noChangeArrowheads="1" noTextEdit="1"/>
          </p:cNvSpPr>
          <p:nvPr>
            <p:ph type="sldImg"/>
          </p:nvPr>
        </p:nvSpPr>
        <p:spPr>
          <a:solidFill>
            <a:srgbClr val="FFFFFF"/>
          </a:solidFill>
          <a:ln/>
        </p:spPr>
      </p:sp>
      <p:sp>
        <p:nvSpPr>
          <p:cNvPr id="3789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38915"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3891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595A6F9-6789-4E08-9A55-1BD38026BE43}" type="slidenum">
              <a:rPr lang="en-US" sz="1200"/>
              <a:pPr algn="r" eaLnBrk="1" hangingPunct="1"/>
              <a:t>27</a:t>
            </a:fld>
            <a:endParaRPr lang="en-US" sz="1200"/>
          </a:p>
        </p:txBody>
      </p:sp>
      <p:sp>
        <p:nvSpPr>
          <p:cNvPr id="38917"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89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r>
              <a:rPr lang="en-US" smtClean="0"/>
              <a:t>In the simulation, you will be challenged to put Transition structures into place. This includes selecting a project leader and building a change team.</a:t>
            </a:r>
          </a:p>
          <a:p>
            <a:pPr eaLnBrk="1" hangingPunct="1"/>
            <a:endParaRPr lang="en-US" smtClean="0"/>
          </a:p>
          <a:p>
            <a:pPr eaLnBrk="1" hangingPunct="1"/>
            <a:r>
              <a:rPr lang="en-US" smtClean="0"/>
              <a:t>A good means of diagnosing pockets of resistance and support prior to building Transition structures is building a Stakeholder Map where individuals’ support for change is assessed.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39939"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3994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6754E6A0-4426-494B-9F9F-5399D0D88A5D}" type="slidenum">
              <a:rPr lang="en-US" sz="1200"/>
              <a:pPr algn="r" eaLnBrk="1" hangingPunct="1"/>
              <a:t>28</a:t>
            </a:fld>
            <a:endParaRPr lang="en-US" sz="1200"/>
          </a:p>
        </p:txBody>
      </p:sp>
      <p:sp>
        <p:nvSpPr>
          <p:cNvPr id="39941"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99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r>
              <a:rPr lang="en-US" smtClean="0"/>
              <a:t>It is helpful to think about four categories along the resistance-support spectrum.</a:t>
            </a:r>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40963"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4096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31A6601B-93C4-4086-AEFA-5377839F4C0A}" type="slidenum">
              <a:rPr lang="en-US" sz="1200"/>
              <a:pPr algn="r" eaLnBrk="1" hangingPunct="1"/>
              <a:t>29</a:t>
            </a:fld>
            <a:endParaRPr lang="en-US" sz="1200"/>
          </a:p>
        </p:txBody>
      </p:sp>
      <p:sp>
        <p:nvSpPr>
          <p:cNvPr id="40965"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409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r>
              <a:rPr lang="en-US" smtClean="0"/>
              <a:t>Although the distribution of resistance and support will vary depending on the change and the context, it often will follow the same pattern as the new-product adoption curve (i.e. normal distribution)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41987"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4198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8A0DE96-F599-40E5-BDC4-C410D055BEEC}" type="slidenum">
              <a:rPr lang="en-US" sz="1200"/>
              <a:pPr algn="r" eaLnBrk="1" hangingPunct="1"/>
              <a:t>30</a:t>
            </a:fld>
            <a:endParaRPr lang="en-US" sz="1200"/>
          </a:p>
        </p:txBody>
      </p:sp>
      <p:sp>
        <p:nvSpPr>
          <p:cNvPr id="41989" name="Rectangle 2050"/>
          <p:cNvSpPr>
            <a:spLocks noGrp="1" noRot="1" noChangeAspect="1" noChangeArrowheads="1" noTextEdit="1"/>
          </p:cNvSpPr>
          <p:nvPr>
            <p:ph type="sldImg"/>
          </p:nvPr>
        </p:nvSpPr>
        <p:spPr>
          <a:solidFill>
            <a:srgbClr val="FFFFFF"/>
          </a:solidFill>
          <a:ln/>
        </p:spPr>
      </p:sp>
      <p:sp>
        <p:nvSpPr>
          <p:cNvPr id="41990" name="Rectangle 2051"/>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In the simulation, you will not be asked to script a vision for Global Tech. However you will have to decide </a:t>
            </a:r>
            <a:r>
              <a:rPr lang="en-US" b="1" smtClean="0"/>
              <a:t>how</a:t>
            </a:r>
            <a:r>
              <a:rPr lang="en-US" smtClean="0"/>
              <a:t> Global Tech designs its Vision and Strategy.</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43011"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4301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05CAC64-C343-4959-B3E7-EC0F68E332C4}" type="slidenum">
              <a:rPr lang="en-US" sz="1200"/>
              <a:pPr algn="r" eaLnBrk="1" hangingPunct="1"/>
              <a:t>31</a:t>
            </a:fld>
            <a:endParaRPr lang="en-US" sz="1200"/>
          </a:p>
        </p:txBody>
      </p:sp>
      <p:sp>
        <p:nvSpPr>
          <p:cNvPr id="43013"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430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44035"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4403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0BA7024A-291E-415C-A071-D1F16F7B88A8}" type="slidenum">
              <a:rPr lang="en-US" sz="1200"/>
              <a:pPr algn="r" eaLnBrk="1" hangingPunct="1"/>
              <a:t>32</a:t>
            </a:fld>
            <a:endParaRPr lang="en-US" sz="1200"/>
          </a:p>
        </p:txBody>
      </p:sp>
      <p:sp>
        <p:nvSpPr>
          <p:cNvPr id="44037"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440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r>
              <a:rPr lang="en-US" smtClean="0"/>
              <a:t>Share information - objective data is needed to build a foundation for the business case.</a:t>
            </a:r>
          </a:p>
          <a:p>
            <a:pPr eaLnBrk="1" hangingPunct="1"/>
            <a:r>
              <a:rPr lang="en-US" smtClean="0"/>
              <a:t>Set ambitious stretch targets - ‘raising the bar’ can help motivate employees to act and recognize that achieving higher goals cannot be done under current systems and structures. Set clear expectations</a:t>
            </a:r>
          </a:p>
          <a:p>
            <a:pPr eaLnBrk="1" hangingPunct="1"/>
            <a:r>
              <a:rPr lang="en-US" smtClean="0"/>
              <a:t>Align your reward system and structure - at first by recognizing efforts to change and reinforcing them, then through ensuring tight alignment of formal reward system (including promotional) and structure Example:</a:t>
            </a:r>
          </a:p>
          <a:p>
            <a:pPr eaLnBrk="1" hangingPunct="1"/>
            <a:r>
              <a:rPr lang="en-US" smtClean="0"/>
              <a:t>Identify or create a crisis - Kotter points to a CEO who arrived at a fairly good company that he wanted to make great. In order to remove the complacency that existed, he allowed department heads to overspend on their budgets to the tune of $1B so that he could then point to a looming crisis and motivate folks to change. This is somewhat extreme.</a:t>
            </a:r>
          </a:p>
          <a:p>
            <a:pPr eaLnBrk="1" hangingPunct="1"/>
            <a:r>
              <a:rPr lang="en-US" smtClean="0"/>
              <a:t>Communicate Honestly - in the simulation, participants will have to avoid the natural paternalistic tendency to protect employees from concern about the future. Hiding scary information from employees can be counterproductive.</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45059"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4506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94A7ABA-3143-4395-9841-6CD08D442643}" type="slidenum">
              <a:rPr lang="en-US" sz="1200"/>
              <a:pPr algn="r" eaLnBrk="1" hangingPunct="1"/>
              <a:t>33</a:t>
            </a:fld>
            <a:endParaRPr lang="en-US" sz="1200"/>
          </a:p>
        </p:txBody>
      </p:sp>
      <p:sp>
        <p:nvSpPr>
          <p:cNvPr id="45061"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450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46083"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4608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3E084BA-0B39-40E4-80E0-AB04DA7D8E42}" type="slidenum">
              <a:rPr lang="en-US" sz="1200"/>
              <a:pPr algn="r" eaLnBrk="1" hangingPunct="1"/>
              <a:t>34</a:t>
            </a:fld>
            <a:endParaRPr lang="en-US" sz="1200"/>
          </a:p>
        </p:txBody>
      </p:sp>
      <p:sp>
        <p:nvSpPr>
          <p:cNvPr id="46085"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460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47107"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4710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EAEB9CC-4C81-45EE-8287-63149DB5A73E}" type="slidenum">
              <a:rPr lang="en-US" sz="1200"/>
              <a:pPr algn="r" eaLnBrk="1" hangingPunct="1"/>
              <a:t>35</a:t>
            </a:fld>
            <a:endParaRPr lang="en-US" sz="1200"/>
          </a:p>
        </p:txBody>
      </p:sp>
      <p:sp>
        <p:nvSpPr>
          <p:cNvPr id="47109"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471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54DA4D03-7655-4782-9108-B0DB3F08C09A}"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48131"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4813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DF97957A-D499-4757-A3AD-9A2C8D8595D3}" type="slidenum">
              <a:rPr lang="en-US" sz="1200"/>
              <a:pPr algn="r" eaLnBrk="1" hangingPunct="1"/>
              <a:t>36</a:t>
            </a:fld>
            <a:endParaRPr lang="en-US" sz="1200"/>
          </a:p>
        </p:txBody>
      </p:sp>
      <p:sp>
        <p:nvSpPr>
          <p:cNvPr id="48133"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49155"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4915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331C1E6C-DDC4-4370-A24E-F26FDF2DF061}" type="slidenum">
              <a:rPr lang="en-US" sz="1200"/>
              <a:pPr algn="r" eaLnBrk="1" hangingPunct="1"/>
              <a:t>37</a:t>
            </a:fld>
            <a:endParaRPr lang="en-US" sz="1200"/>
          </a:p>
        </p:txBody>
      </p:sp>
      <p:sp>
        <p:nvSpPr>
          <p:cNvPr id="49157"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491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09" indent="-285734" eaLnBrk="0" hangingPunct="0">
              <a:defRPr sz="2400">
                <a:solidFill>
                  <a:schemeClr val="tx1"/>
                </a:solidFill>
                <a:latin typeface="Times New Roman" pitchFamily="18" charset="0"/>
              </a:defRPr>
            </a:lvl2pPr>
            <a:lvl3pPr marL="1142937" indent="-228587" eaLnBrk="0" hangingPunct="0">
              <a:defRPr sz="2400">
                <a:solidFill>
                  <a:schemeClr val="tx1"/>
                </a:solidFill>
                <a:latin typeface="Times New Roman" pitchFamily="18" charset="0"/>
              </a:defRPr>
            </a:lvl3pPr>
            <a:lvl4pPr marL="1600112" indent="-228587" eaLnBrk="0" hangingPunct="0">
              <a:defRPr sz="2400">
                <a:solidFill>
                  <a:schemeClr val="tx1"/>
                </a:solidFill>
                <a:latin typeface="Times New Roman" pitchFamily="18" charset="0"/>
              </a:defRPr>
            </a:lvl4pPr>
            <a:lvl5pPr marL="2057287" indent="-228587" eaLnBrk="0" hangingPunct="0">
              <a:defRPr sz="2400">
                <a:solidFill>
                  <a:schemeClr val="tx1"/>
                </a:solidFill>
                <a:latin typeface="Times New Roman" pitchFamily="18" charset="0"/>
              </a:defRPr>
            </a:lvl5pPr>
            <a:lvl6pPr marL="2514461" indent="-228587" eaLnBrk="0" fontAlgn="base" hangingPunct="0">
              <a:spcBef>
                <a:spcPct val="0"/>
              </a:spcBef>
              <a:spcAft>
                <a:spcPct val="0"/>
              </a:spcAft>
              <a:defRPr sz="2400">
                <a:solidFill>
                  <a:schemeClr val="tx1"/>
                </a:solidFill>
                <a:latin typeface="Times New Roman" pitchFamily="18" charset="0"/>
              </a:defRPr>
            </a:lvl6pPr>
            <a:lvl7pPr marL="2971635" indent="-228587" eaLnBrk="0" fontAlgn="base" hangingPunct="0">
              <a:spcBef>
                <a:spcPct val="0"/>
              </a:spcBef>
              <a:spcAft>
                <a:spcPct val="0"/>
              </a:spcAft>
              <a:defRPr sz="2400">
                <a:solidFill>
                  <a:schemeClr val="tx1"/>
                </a:solidFill>
                <a:latin typeface="Times New Roman" pitchFamily="18" charset="0"/>
              </a:defRPr>
            </a:lvl7pPr>
            <a:lvl8pPr marL="3428810" indent="-228587" eaLnBrk="0" fontAlgn="base" hangingPunct="0">
              <a:spcBef>
                <a:spcPct val="0"/>
              </a:spcBef>
              <a:spcAft>
                <a:spcPct val="0"/>
              </a:spcAft>
              <a:defRPr sz="2400">
                <a:solidFill>
                  <a:schemeClr val="tx1"/>
                </a:solidFill>
                <a:latin typeface="Times New Roman" pitchFamily="18" charset="0"/>
              </a:defRPr>
            </a:lvl8pPr>
            <a:lvl9pPr marL="3885985" indent="-228587" eaLnBrk="0" fontAlgn="base" hangingPunct="0">
              <a:spcBef>
                <a:spcPct val="0"/>
              </a:spcBef>
              <a:spcAft>
                <a:spcPct val="0"/>
              </a:spcAft>
              <a:defRPr sz="2400">
                <a:solidFill>
                  <a:schemeClr val="tx1"/>
                </a:solidFill>
                <a:latin typeface="Times New Roman" pitchFamily="18" charset="0"/>
              </a:defRPr>
            </a:lvl9pPr>
          </a:lstStyle>
          <a:p>
            <a:pPr eaLnBrk="1" hangingPunct="1"/>
            <a:fld id="{6DC381CA-A904-4C4D-A483-1C755CE777D4}" type="slidenum">
              <a:rPr lang="en-US" sz="1200"/>
              <a:pPr eaLnBrk="1" hangingPunct="1"/>
              <a:t>38</a:t>
            </a:fld>
            <a:endParaRPr lang="en-US" sz="1200"/>
          </a:p>
        </p:txBody>
      </p:sp>
      <p:sp>
        <p:nvSpPr>
          <p:cNvPr id="50179" name="Rectangle 2"/>
          <p:cNvSpPr>
            <a:spLocks noGrp="1" noRot="1" noChangeAspect="1" noChangeArrowheads="1" noTextEdit="1"/>
          </p:cNvSpPr>
          <p:nvPr>
            <p:ph type="sldImg"/>
          </p:nvPr>
        </p:nvSpPr>
        <p:spPr>
          <a:xfrm>
            <a:off x="1150939" y="692150"/>
            <a:ext cx="4554537" cy="3416300"/>
          </a:xfrm>
          <a:ln w="12700" cap="flat">
            <a:solidFill>
              <a:schemeClr val="tx1"/>
            </a:solidFill>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3852" y="8684754"/>
            <a:ext cx="2972547" cy="457785"/>
          </a:xfrm>
          <a:prstGeom prst="rect">
            <a:avLst/>
          </a:prstGeom>
          <a:noFill/>
          <a:ln w="9525">
            <a:noFill/>
            <a:miter lim="800000"/>
            <a:headEnd/>
            <a:tailEnd/>
          </a:ln>
        </p:spPr>
        <p:txBody>
          <a:bodyPr lIns="91435" tIns="45718" rIns="91435" bIns="45718" anchor="b"/>
          <a:lstStyle/>
          <a:p>
            <a:pPr algn="r"/>
            <a:fld id="{C52EF337-C924-4322-95A5-F8B89553C420}" type="slidenum">
              <a:rPr lang="en-US" sz="1200"/>
              <a:pPr algn="r"/>
              <a:t>40</a:t>
            </a:fld>
            <a:endParaRPr lang="en-US" sz="1200" dirty="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a:noFill/>
          <a:ln/>
        </p:spPr>
        <p:txBody>
          <a:bodyPr/>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116739" name="Rectangle 3"/>
          <p:cNvSpPr>
            <a:spLocks noGrp="1" noChangeArrowheads="1"/>
          </p:cNvSpPr>
          <p:nvPr>
            <p:ph type="body" idx="1"/>
          </p:nvPr>
        </p:nvSpPr>
        <p:spPr>
          <a:noFill/>
          <a:ln/>
        </p:spPr>
        <p:txBody>
          <a:bodyPr lIns="92300" rIns="92300"/>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3852" y="8684754"/>
            <a:ext cx="2972547" cy="457785"/>
          </a:xfrm>
          <a:prstGeom prst="rect">
            <a:avLst/>
          </a:prstGeom>
          <a:noFill/>
          <a:ln w="9525">
            <a:noFill/>
            <a:miter lim="800000"/>
            <a:headEnd/>
            <a:tailEnd/>
          </a:ln>
        </p:spPr>
        <p:txBody>
          <a:bodyPr lIns="91435" tIns="45718" rIns="91435" bIns="45718" anchor="b"/>
          <a:lstStyle/>
          <a:p>
            <a:pPr algn="r"/>
            <a:fld id="{0C4C4119-8FA8-43A1-84A4-C5EA1948A6C1}" type="slidenum">
              <a:rPr lang="en-US" sz="1200"/>
              <a:pPr algn="r"/>
              <a:t>43</a:t>
            </a:fld>
            <a:endParaRPr lang="en-US" sz="1200" dirty="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a:noFill/>
          <a:ln/>
        </p:spPr>
        <p:txBody>
          <a:bodyPr/>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a:noFill/>
          <a:ln/>
        </p:spPr>
        <p:txBody>
          <a:bodyPr/>
          <a:lstStyle/>
          <a:p>
            <a:pPr eaLnBrk="1" hangingPunct="1">
              <a:spcBef>
                <a:spcPct val="0"/>
              </a:spcBef>
            </a:pPr>
            <a:endParaRPr lang="cs-CZ" smtClean="0">
              <a:latin typeface="Arial" pitchFamily="34" charset="0"/>
              <a:cs typeface="Arial" pitchFamily="34" charset="0"/>
            </a:endParaRPr>
          </a:p>
        </p:txBody>
      </p:sp>
      <p:sp>
        <p:nvSpPr>
          <p:cNvPr id="121860" name="Slide Number Placeholder 3"/>
          <p:cNvSpPr txBox="1">
            <a:spLocks noGrp="1"/>
          </p:cNvSpPr>
          <p:nvPr/>
        </p:nvSpPr>
        <p:spPr bwMode="auto">
          <a:xfrm>
            <a:off x="3883852" y="8684754"/>
            <a:ext cx="2972547" cy="457785"/>
          </a:xfrm>
          <a:prstGeom prst="rect">
            <a:avLst/>
          </a:prstGeom>
          <a:noFill/>
          <a:ln w="9525">
            <a:noFill/>
            <a:miter lim="800000"/>
            <a:headEnd/>
            <a:tailEnd/>
          </a:ln>
        </p:spPr>
        <p:txBody>
          <a:bodyPr lIns="91435" tIns="45718" rIns="91435" bIns="45718" anchor="b"/>
          <a:lstStyle/>
          <a:p>
            <a:pPr algn="r"/>
            <a:fld id="{AB87DADE-259D-4C8E-A895-D669D8F910AA}" type="slidenum">
              <a:rPr lang="en-US" sz="1200"/>
              <a:pPr algn="r"/>
              <a:t>44</a:t>
            </a:fld>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117763" name="Rectangle 3"/>
          <p:cNvSpPr>
            <a:spLocks noGrp="1" noChangeArrowheads="1"/>
          </p:cNvSpPr>
          <p:nvPr>
            <p:ph type="body" idx="1"/>
          </p:nvPr>
        </p:nvSpPr>
        <p:spPr>
          <a:noFill/>
          <a:ln/>
        </p:spPr>
        <p:txBody>
          <a:bodyPr lIns="92300" rIns="92300"/>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a:noFill/>
          <a:ln/>
        </p:spPr>
        <p:txBody>
          <a:bodyPr/>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118787" name="Rectangle 3"/>
          <p:cNvSpPr>
            <a:spLocks noGrp="1" noChangeArrowheads="1"/>
          </p:cNvSpPr>
          <p:nvPr>
            <p:ph type="body" idx="1"/>
          </p:nvPr>
        </p:nvSpPr>
        <p:spPr>
          <a:noFill/>
          <a:ln/>
        </p:spPr>
        <p:txBody>
          <a:bodyPr lIns="92300" rIns="92300"/>
          <a:lstStyle/>
          <a:p>
            <a:pPr eaLnBrk="1" hangingPunct="1">
              <a:spcBef>
                <a:spcPct val="0"/>
              </a:spcBef>
            </a:pPr>
            <a:r>
              <a:rPr lang="en-US" sz="1600" dirty="0">
                <a:latin typeface="Arial" pitchFamily="34" charset="0"/>
                <a:cs typeface="Arial" pitchFamily="34" charset="0"/>
              </a:rPr>
              <a:t>Queen Isabella</a:t>
            </a:r>
            <a:endParaRPr lang="cs-CZ" sz="1600"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BECEE53-0128-4FA4-BD4C-217635151568}" type="slidenum">
              <a:rPr lang="en-US" smtClean="0"/>
              <a:pPr/>
              <a:t>5</a:t>
            </a:fld>
            <a:endParaRPr lang="en-US"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THOSE OF US SURROUNDED BY CHANGE, WHAT IS IT LIKE TO BE CAUGHT UP IN CHANGE, LET ALONE HAVING TO ORCHESTRATE CHANGE?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123907" name="Rectangle 3"/>
          <p:cNvSpPr>
            <a:spLocks noGrp="1" noChangeArrowheads="1"/>
          </p:cNvSpPr>
          <p:nvPr>
            <p:ph type="body" idx="1"/>
          </p:nvPr>
        </p:nvSpPr>
        <p:spPr>
          <a:noFill/>
          <a:ln/>
        </p:spPr>
        <p:txBody>
          <a:bodyPr lIns="92300" rIns="92300"/>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123907" name="Rectangle 3"/>
          <p:cNvSpPr>
            <a:spLocks noGrp="1" noChangeArrowheads="1"/>
          </p:cNvSpPr>
          <p:nvPr>
            <p:ph type="body" idx="1"/>
          </p:nvPr>
        </p:nvSpPr>
        <p:spPr>
          <a:noFill/>
          <a:ln/>
        </p:spPr>
        <p:txBody>
          <a:bodyPr lIns="92300" rIns="92300"/>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123907" name="Rectangle 3"/>
          <p:cNvSpPr>
            <a:spLocks noGrp="1" noChangeArrowheads="1"/>
          </p:cNvSpPr>
          <p:nvPr>
            <p:ph type="body" idx="1"/>
          </p:nvPr>
        </p:nvSpPr>
        <p:spPr>
          <a:noFill/>
          <a:ln/>
        </p:spPr>
        <p:txBody>
          <a:bodyPr lIns="92300" rIns="92300"/>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3852" y="8684754"/>
            <a:ext cx="2972547" cy="457785"/>
          </a:xfrm>
          <a:prstGeom prst="rect">
            <a:avLst/>
          </a:prstGeom>
          <a:noFill/>
          <a:ln w="9525">
            <a:noFill/>
            <a:miter lim="800000"/>
            <a:headEnd/>
            <a:tailEnd/>
          </a:ln>
        </p:spPr>
        <p:txBody>
          <a:bodyPr lIns="91435" tIns="45718" rIns="91435" bIns="45718" anchor="b"/>
          <a:lstStyle/>
          <a:p>
            <a:pPr algn="r"/>
            <a:fld id="{66C836B5-C720-4768-8EB4-B228A6DF65F2}" type="slidenum">
              <a:rPr lang="en-US" sz="1200"/>
              <a:pPr algn="r"/>
              <a:t>51</a:t>
            </a:fld>
            <a:endParaRPr lang="en-US" sz="1200" dirty="0"/>
          </a:p>
        </p:txBody>
      </p:sp>
      <p:sp>
        <p:nvSpPr>
          <p:cNvPr id="124931" name="Rectangle 2"/>
          <p:cNvSpPr>
            <a:spLocks noGrp="1" noRot="1" noChangeAspect="1" noChangeArrowheads="1" noTextEdit="1"/>
          </p:cNvSpPr>
          <p:nvPr>
            <p:ph type="sldImg"/>
          </p:nvPr>
        </p:nvSpPr>
        <p:spPr bwMode="auto">
          <a:xfrm>
            <a:off x="1101725" y="676275"/>
            <a:ext cx="4608513" cy="3457575"/>
          </a:xfrm>
          <a:noFill/>
          <a:ln>
            <a:solidFill>
              <a:srgbClr val="000000"/>
            </a:solidFill>
            <a:miter lim="800000"/>
            <a:headEnd/>
            <a:tailEnd/>
          </a:ln>
        </p:spPr>
      </p:sp>
      <p:sp>
        <p:nvSpPr>
          <p:cNvPr id="124932" name="Rectangle 3"/>
          <p:cNvSpPr>
            <a:spLocks noGrp="1" noChangeArrowheads="1"/>
          </p:cNvSpPr>
          <p:nvPr>
            <p:ph type="body" idx="1"/>
          </p:nvPr>
        </p:nvSpPr>
        <p:spPr>
          <a:xfrm>
            <a:off x="898492" y="4359929"/>
            <a:ext cx="5011368" cy="4133228"/>
          </a:xfrm>
          <a:noFill/>
          <a:ln/>
        </p:spPr>
        <p:txBody>
          <a:bodyPr/>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3852" y="8684754"/>
            <a:ext cx="2972547" cy="457785"/>
          </a:xfrm>
          <a:prstGeom prst="rect">
            <a:avLst/>
          </a:prstGeom>
          <a:noFill/>
          <a:ln w="9525">
            <a:noFill/>
            <a:miter lim="800000"/>
            <a:headEnd/>
            <a:tailEnd/>
          </a:ln>
        </p:spPr>
        <p:txBody>
          <a:bodyPr lIns="91435" tIns="45718" rIns="91435" bIns="45718" anchor="b"/>
          <a:lstStyle/>
          <a:p>
            <a:pPr algn="r"/>
            <a:fld id="{ABC7928E-D5E8-4279-8664-25AB38D27B12}" type="slidenum">
              <a:rPr lang="en-US" sz="1200"/>
              <a:pPr algn="r"/>
              <a:t>52</a:t>
            </a:fld>
            <a:endParaRPr lang="en-US" sz="1200" dirty="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a:xfrm>
            <a:off x="914509" y="4343840"/>
            <a:ext cx="5028986" cy="4114215"/>
          </a:xfrm>
          <a:noFill/>
          <a:ln/>
        </p:spPr>
        <p:txBody>
          <a:bodyPr/>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A6B7F1D5-6B5D-475B-A4DE-93A633FBEA71}" type="slidenum">
              <a:rPr lang="en-US" smtClean="0"/>
              <a:pPr/>
              <a:t>57</a:t>
            </a:fld>
            <a:endParaRPr lang="en-US" smtClean="0"/>
          </a:p>
        </p:txBody>
      </p:sp>
      <p:sp>
        <p:nvSpPr>
          <p:cNvPr id="152579" name="Rectangle 2"/>
          <p:cNvSpPr>
            <a:spLocks noGrp="1" noRot="1" noChangeAspect="1" noChangeArrowheads="1" noTextEdit="1"/>
          </p:cNvSpPr>
          <p:nvPr>
            <p:ph type="sldImg"/>
          </p:nvPr>
        </p:nvSpPr>
        <p:spPr>
          <a:xfrm>
            <a:off x="1100138" y="676275"/>
            <a:ext cx="4608512" cy="3457575"/>
          </a:xfrm>
          <a:ln/>
        </p:spPr>
      </p:sp>
      <p:sp>
        <p:nvSpPr>
          <p:cNvPr id="152580" name="Rectangle 3"/>
          <p:cNvSpPr>
            <a:spLocks noGrp="1" noChangeArrowheads="1"/>
          </p:cNvSpPr>
          <p:nvPr>
            <p:ph type="body" idx="1"/>
          </p:nvPr>
        </p:nvSpPr>
        <p:spPr>
          <a:xfrm>
            <a:off x="898525" y="4359641"/>
            <a:ext cx="5011738" cy="4133226"/>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437882E-C02D-4876-8979-341512CC8428}" type="slidenum">
              <a:rPr lang="en-US" smtClean="0"/>
              <a:pPr/>
              <a:t>58</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t>INTEL: ANDY GROVE: ONLY THE PARANOID SURVIVE</a:t>
            </a:r>
          </a:p>
          <a:p>
            <a:pPr eaLnBrk="1" hangingPunct="1"/>
            <a:endParaRPr lang="en-US" smtClean="0"/>
          </a:p>
          <a:p>
            <a:pPr eaLnBrk="1" hangingPunct="1"/>
            <a:r>
              <a:rPr lang="en-US" smtClean="0"/>
              <a:t>ADAPTIVE CHALLENGES ARE USUALLY CHALLENGES OF HUMAN COMPLEXITY. CULTURE – BEHAVIOR ISSUES –</a:t>
            </a:r>
          </a:p>
          <a:p>
            <a:pPr eaLnBrk="1" hangingPunct="1"/>
            <a:endParaRPr lang="en-US" smtClean="0"/>
          </a:p>
          <a:p>
            <a:pPr eaLnBrk="1" hangingPunct="1"/>
            <a:r>
              <a:rPr lang="en-US" smtClean="0"/>
              <a:t>MOKIDA</a:t>
            </a:r>
          </a:p>
          <a:p>
            <a:pPr eaLnBrk="1" hangingPunct="1"/>
            <a:endParaRPr lang="en-US" smtClean="0"/>
          </a:p>
          <a:p>
            <a:pPr eaLnBrk="1" hangingPunct="1"/>
            <a:r>
              <a:rPr lang="en-US" smtClean="0"/>
              <a:t>CHRYSLER; CFO DECLARED BANKRUPCY TO MOVE THE CULTURE</a:t>
            </a:r>
          </a:p>
          <a:p>
            <a:pPr eaLnBrk="1" hangingPunct="1"/>
            <a:endParaRPr lang="en-US" smtClean="0"/>
          </a:p>
          <a:p>
            <a:pPr eaLnBrk="1" hangingPunct="1"/>
            <a:r>
              <a:rPr lang="en-US" smtClean="0"/>
              <a:t>CULTURE EATS STRATEGY –</a:t>
            </a:r>
          </a:p>
          <a:p>
            <a:pPr eaLnBrk="1" hangingPunct="1"/>
            <a:endParaRPr lang="en-US" smtClean="0"/>
          </a:p>
          <a:p>
            <a:pPr eaLnBrk="1" hangingPunct="1"/>
            <a:r>
              <a:rPr lang="en-US" smtClean="0"/>
              <a:t>CULTURE RESILIANCE</a:t>
            </a:r>
          </a:p>
          <a:p>
            <a:pPr eaLnBrk="1" hangingPunct="1"/>
            <a:endParaRPr lang="en-US" smtClean="0"/>
          </a:p>
          <a:p>
            <a:pPr eaLnBrk="1" hangingPunct="1"/>
            <a:r>
              <a:rPr lang="en-US" smtClean="0"/>
              <a:t>LOU ROSS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3852" y="8684754"/>
            <a:ext cx="2972547" cy="457785"/>
          </a:xfrm>
          <a:prstGeom prst="rect">
            <a:avLst/>
          </a:prstGeom>
          <a:noFill/>
          <a:ln w="9525">
            <a:noFill/>
            <a:miter lim="800000"/>
            <a:headEnd/>
            <a:tailEnd/>
          </a:ln>
        </p:spPr>
        <p:txBody>
          <a:bodyPr lIns="91435" tIns="45718" rIns="91435" bIns="45718" anchor="b"/>
          <a:lstStyle/>
          <a:p>
            <a:pPr algn="r"/>
            <a:fld id="{F2BF9C26-F159-49BC-A1C1-686E456C70DD}" type="slidenum">
              <a:rPr lang="en-US" sz="1200"/>
              <a:pPr algn="r"/>
              <a:t>65</a:t>
            </a:fld>
            <a:endParaRPr lang="en-US" sz="1200" dirty="0"/>
          </a:p>
        </p:txBody>
      </p:sp>
      <p:sp>
        <p:nvSpPr>
          <p:cNvPr id="136195" name="Rectangle 2"/>
          <p:cNvSpPr>
            <a:spLocks noGrp="1" noRot="1" noChangeAspect="1" noChangeArrowheads="1" noTextEdit="1"/>
          </p:cNvSpPr>
          <p:nvPr>
            <p:ph type="sldImg"/>
          </p:nvPr>
        </p:nvSpPr>
        <p:spPr bwMode="auto">
          <a:xfrm>
            <a:off x="609600" y="438150"/>
            <a:ext cx="5715000" cy="4286250"/>
          </a:xfrm>
          <a:noFill/>
          <a:ln>
            <a:solidFill>
              <a:srgbClr val="000000"/>
            </a:solidFill>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3852" y="8684754"/>
            <a:ext cx="2972547" cy="457785"/>
          </a:xfrm>
          <a:prstGeom prst="rect">
            <a:avLst/>
          </a:prstGeom>
          <a:noFill/>
          <a:ln w="9525">
            <a:noFill/>
            <a:miter lim="800000"/>
            <a:headEnd/>
            <a:tailEnd/>
          </a:ln>
        </p:spPr>
        <p:txBody>
          <a:bodyPr lIns="91435" tIns="45718" rIns="91435" bIns="45718" anchor="b"/>
          <a:lstStyle/>
          <a:p>
            <a:pPr algn="r"/>
            <a:fld id="{44912C5A-1D5D-4028-ADB4-7DF7D8AE45B5}" type="slidenum">
              <a:rPr lang="en-US" sz="1200"/>
              <a:pPr algn="r"/>
              <a:t>66</a:t>
            </a:fld>
            <a:endParaRPr lang="en-US" sz="1200" dirty="0"/>
          </a:p>
        </p:txBody>
      </p:sp>
      <p:sp>
        <p:nvSpPr>
          <p:cNvPr id="137219" name="Rectangle 2"/>
          <p:cNvSpPr>
            <a:spLocks noGrp="1" noRot="1" noChangeAspect="1" noChangeArrowheads="1" noTextEdit="1"/>
          </p:cNvSpPr>
          <p:nvPr>
            <p:ph type="sldImg"/>
          </p:nvPr>
        </p:nvSpPr>
        <p:spPr bwMode="auto">
          <a:xfrm>
            <a:off x="611188" y="438150"/>
            <a:ext cx="5715000" cy="4286250"/>
          </a:xfrm>
          <a:noFill/>
          <a:ln>
            <a:solidFill>
              <a:srgbClr val="000000"/>
            </a:solidFill>
            <a:miter lim="800000"/>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F6C2F9E-E5C3-4480-9A2F-4A84E9D9D554}" type="slidenum">
              <a:rPr lang="en-US" sz="1200">
                <a:latin typeface="Calibri" pitchFamily="34" charset="0"/>
              </a:rPr>
              <a:pPr algn="r"/>
              <a:t>69</a:t>
            </a:fld>
            <a:endParaRPr lang="en-US" sz="1200" dirty="0">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cs typeface="Arial" charset="0"/>
              </a:rPr>
              <a:t>In preparation for your assignment, wou will be expected to share with your colleagues in order to get the most out of your own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6668EC93-6849-45C0-B45A-CFA72DF364FC}"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r>
              <a:rPr lang="en-US" sz="1600" b="1" dirty="0">
                <a:latin typeface="Arial" pitchFamily="34" charset="0"/>
                <a:cs typeface="Arial" pitchFamily="34" charset="0"/>
              </a:rPr>
              <a:t>Culture kills strategy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F619D3E1-9A2A-4FD7-89A3-0A805D5D4FD0}"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8C9DA3-448D-43A2-A368-7F553EEE9676}"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3852" y="8684754"/>
            <a:ext cx="2972547" cy="457785"/>
          </a:xfrm>
          <a:prstGeom prst="rect">
            <a:avLst/>
          </a:prstGeom>
          <a:noFill/>
          <a:ln w="9525">
            <a:noFill/>
            <a:miter lim="800000"/>
            <a:headEnd/>
            <a:tailEnd/>
          </a:ln>
        </p:spPr>
        <p:txBody>
          <a:bodyPr lIns="91435" tIns="45718" rIns="91435" bIns="45718" anchor="b"/>
          <a:lstStyle/>
          <a:p>
            <a:pPr algn="r"/>
            <a:fld id="{446B8B6D-175C-4C30-A856-3C747FBFBC8D}" type="slidenum">
              <a:rPr lang="en-US" sz="1200"/>
              <a:pPr algn="r"/>
              <a:t>20</a:t>
            </a:fld>
            <a:endParaRPr lang="en-US" sz="1200" dirty="0"/>
          </a:p>
        </p:txBody>
      </p:sp>
      <p:sp>
        <p:nvSpPr>
          <p:cNvPr id="113667" name="Rectangle 7"/>
          <p:cNvSpPr txBox="1">
            <a:spLocks noGrp="1" noChangeArrowheads="1"/>
          </p:cNvSpPr>
          <p:nvPr/>
        </p:nvSpPr>
        <p:spPr bwMode="auto">
          <a:xfrm>
            <a:off x="3885454" y="8686217"/>
            <a:ext cx="2972547" cy="457785"/>
          </a:xfrm>
          <a:prstGeom prst="rect">
            <a:avLst/>
          </a:prstGeom>
          <a:noFill/>
          <a:ln w="9525">
            <a:noFill/>
            <a:miter lim="800000"/>
            <a:headEnd/>
            <a:tailEnd/>
          </a:ln>
        </p:spPr>
        <p:txBody>
          <a:bodyPr lIns="91435" tIns="45718" rIns="91435" bIns="45718" anchor="b"/>
          <a:lstStyle/>
          <a:p>
            <a:pPr algn="r" eaLnBrk="0" hangingPunct="0"/>
            <a:fld id="{426F79A8-26ED-4795-A892-7DF3620DE07B}" type="slidenum">
              <a:rPr lang="en-US" sz="1200">
                <a:latin typeface="Times New Roman" pitchFamily="18" charset="0"/>
              </a:rPr>
              <a:pPr algn="r" eaLnBrk="0" hangingPunct="0"/>
              <a:t>20</a:t>
            </a:fld>
            <a:endParaRPr lang="en-US" sz="1200" dirty="0">
              <a:latin typeface="Times New Roman" pitchFamily="18" charset="0"/>
            </a:endParaRPr>
          </a:p>
        </p:txBody>
      </p:sp>
      <p:sp>
        <p:nvSpPr>
          <p:cNvPr id="1136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9" name="Rectangle 3"/>
          <p:cNvSpPr>
            <a:spLocks noGrp="1" noChangeArrowheads="1"/>
          </p:cNvSpPr>
          <p:nvPr>
            <p:ph type="body" idx="1"/>
          </p:nvPr>
        </p:nvSpPr>
        <p:spPr>
          <a:xfrm>
            <a:off x="914509" y="4343840"/>
            <a:ext cx="5028986" cy="4114215"/>
          </a:xfrm>
          <a:noFill/>
          <a:ln/>
        </p:spPr>
        <p:txBody>
          <a:bodyPr/>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3852" y="8684754"/>
            <a:ext cx="2972547" cy="457785"/>
          </a:xfrm>
          <a:prstGeom prst="rect">
            <a:avLst/>
          </a:prstGeom>
          <a:noFill/>
          <a:ln w="9525">
            <a:noFill/>
            <a:miter lim="800000"/>
            <a:headEnd/>
            <a:tailEnd/>
          </a:ln>
        </p:spPr>
        <p:txBody>
          <a:bodyPr lIns="91435" tIns="45718" rIns="91435" bIns="45718" anchor="b"/>
          <a:lstStyle/>
          <a:p>
            <a:pPr algn="r"/>
            <a:fld id="{90A92BBA-054F-40E2-85D4-D07CEF385526}" type="slidenum">
              <a:rPr lang="en-US" sz="1200"/>
              <a:pPr algn="r"/>
              <a:t>21</a:t>
            </a:fld>
            <a:endParaRPr lang="en-US" sz="1200" dirty="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a:noFill/>
          <a:ln/>
        </p:spPr>
        <p:txBody>
          <a:bodyPr/>
          <a:lstStyle/>
          <a:p>
            <a:pPr eaLnBrk="1" hangingPunct="1">
              <a:spcBef>
                <a:spcPct val="0"/>
              </a:spcBef>
            </a:pPr>
            <a:endParaRPr lang="cs-CZ"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ExperienceChange</a:t>
            </a:r>
          </a:p>
        </p:txBody>
      </p:sp>
      <p:sp>
        <p:nvSpPr>
          <p:cNvPr id="36867"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Change Management Simulation</a:t>
            </a:r>
          </a:p>
        </p:txBody>
      </p:sp>
      <p:sp>
        <p:nvSpPr>
          <p:cNvPr id="3686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0" tIns="45716" rIns="91430" bIns="4571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56E2AE89-A004-4DA5-8319-95A9525A0C8A}" type="slidenum">
              <a:rPr lang="en-US" sz="1200"/>
              <a:pPr algn="r" eaLnBrk="1" hangingPunct="1"/>
              <a:t>25</a:t>
            </a:fld>
            <a:endParaRPr lang="en-US" sz="1200"/>
          </a:p>
        </p:txBody>
      </p:sp>
      <p:sp>
        <p:nvSpPr>
          <p:cNvPr id="36869"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368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4" rIns="92064" bIns="46034"/>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772BCD-017F-44F8-88C6-9057678DFFB9}" type="datetimeFigureOut">
              <a:rPr lang="en-US" smtClean="0"/>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370403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72BCD-017F-44F8-88C6-9057678DFFB9}" type="datetimeFigureOut">
              <a:rPr lang="en-US" smtClean="0"/>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291419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72BCD-017F-44F8-88C6-9057678DFFB9}" type="datetimeFigureOut">
              <a:rPr lang="en-US" smtClean="0"/>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237626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5EC1150-C042-4194-82F4-2963695BBCE9}" type="datetime1">
              <a:rPr lang="en-US" smtClean="0"/>
              <a:pPr>
                <a:defRPr/>
              </a:pPr>
              <a:t>10/31/2012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81AE8E-9D9E-4F2B-AB57-1E8EF69FFC6F}" type="slidenum">
              <a:rPr lang="en-US"/>
              <a:pPr>
                <a:defRPr/>
              </a:pPr>
              <a:t>‹#›</a:t>
            </a:fld>
            <a:endParaRPr lang="en-US"/>
          </a:p>
        </p:txBody>
      </p:sp>
    </p:spTree>
    <p:extLst>
      <p:ext uri="{BB962C8B-B14F-4D97-AF65-F5344CB8AC3E}">
        <p14:creationId xmlns:p14="http://schemas.microsoft.com/office/powerpoint/2010/main" val="37121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fld id="{EE6F0C6C-4A8B-4302-B5A2-EA136FE841A1}" type="datetime1">
              <a:rPr lang="en-US" smtClean="0"/>
              <a:pPr>
                <a:defRPr/>
              </a:pPr>
              <a:t>10/31/2012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27A60AC-DD4E-470E-A720-73677D7F8D32}" type="slidenum">
              <a:rPr lang="en-US"/>
              <a:pPr>
                <a:defRPr/>
              </a:pPr>
              <a:t>‹#›</a:t>
            </a:fld>
            <a:endParaRPr lang="en-US"/>
          </a:p>
        </p:txBody>
      </p:sp>
    </p:spTree>
    <p:extLst>
      <p:ext uri="{BB962C8B-B14F-4D97-AF65-F5344CB8AC3E}">
        <p14:creationId xmlns:p14="http://schemas.microsoft.com/office/powerpoint/2010/main" val="164563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72BCD-017F-44F8-88C6-9057678DFFB9}" type="datetimeFigureOut">
              <a:rPr lang="en-US" smtClean="0"/>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420363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72BCD-017F-44F8-88C6-9057678DFFB9}" type="datetimeFigureOut">
              <a:rPr lang="en-US" smtClean="0"/>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118441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772BCD-017F-44F8-88C6-9057678DFFB9}" type="datetimeFigureOut">
              <a:rPr lang="en-US" smtClean="0"/>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422651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772BCD-017F-44F8-88C6-9057678DFFB9}" type="datetimeFigureOut">
              <a:rPr lang="en-US" smtClean="0"/>
              <a:t>10/31/2012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394593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772BCD-017F-44F8-88C6-9057678DFFB9}" type="datetimeFigureOut">
              <a:rPr lang="en-US" smtClean="0"/>
              <a:t>10/31/2012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328081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72BCD-017F-44F8-88C6-9057678DFFB9}" type="datetimeFigureOut">
              <a:rPr lang="en-US" smtClean="0"/>
              <a:t>10/31/2012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222111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72BCD-017F-44F8-88C6-9057678DFFB9}" type="datetimeFigureOut">
              <a:rPr lang="en-US" smtClean="0"/>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246649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72BCD-017F-44F8-88C6-9057678DFFB9}" type="datetimeFigureOut">
              <a:rPr lang="en-US" smtClean="0"/>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4D2AE-91DD-4C38-B58A-00084CD51FF9}" type="slidenum">
              <a:rPr lang="en-US" smtClean="0"/>
              <a:t>‹#›</a:t>
            </a:fld>
            <a:endParaRPr lang="en-US"/>
          </a:p>
        </p:txBody>
      </p:sp>
    </p:spTree>
    <p:extLst>
      <p:ext uri="{BB962C8B-B14F-4D97-AF65-F5344CB8AC3E}">
        <p14:creationId xmlns:p14="http://schemas.microsoft.com/office/powerpoint/2010/main" val="114854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72BCD-017F-44F8-88C6-9057678DFFB9}" type="datetimeFigureOut">
              <a:rPr lang="en-US" smtClean="0"/>
              <a:t>10/31/2012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4D2AE-91DD-4C38-B58A-00084CD51FF9}" type="slidenum">
              <a:rPr lang="en-US" smtClean="0"/>
              <a:t>‹#›</a:t>
            </a:fld>
            <a:endParaRPr lang="en-US"/>
          </a:p>
        </p:txBody>
      </p:sp>
    </p:spTree>
    <p:extLst>
      <p:ext uri="{BB962C8B-B14F-4D97-AF65-F5344CB8AC3E}">
        <p14:creationId xmlns:p14="http://schemas.microsoft.com/office/powerpoint/2010/main" val="516515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955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B504DB2-C078-408C-9159-31EF58D8FB6B}" type="slidenum">
              <a:rPr lang="en-US" smtClean="0"/>
              <a:pPr/>
              <a:t>10</a:t>
            </a:fld>
            <a:endParaRPr lang="en-US"/>
          </a:p>
        </p:txBody>
      </p:sp>
      <p:sp>
        <p:nvSpPr>
          <p:cNvPr id="2" name="Title 1"/>
          <p:cNvSpPr>
            <a:spLocks noGrp="1"/>
          </p:cNvSpPr>
          <p:nvPr>
            <p:ph type="title" idx="4294967295"/>
          </p:nvPr>
        </p:nvSpPr>
        <p:spPr>
          <a:xfrm>
            <a:off x="0" y="274638"/>
            <a:ext cx="8229600" cy="11430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                </a:t>
            </a:r>
            <a:r>
              <a:rPr lang="en-US" dirty="0" smtClean="0">
                <a:solidFill>
                  <a:schemeClr val="tx1"/>
                </a:solidFill>
              </a:rPr>
              <a:t>The New Normal</a:t>
            </a:r>
            <a:r>
              <a:rPr lang="en-US" dirty="0" smtClean="0"/>
              <a:t/>
            </a:r>
            <a:br>
              <a:rPr lang="en-US" dirty="0" smtClean="0"/>
            </a:br>
            <a:endParaRPr lang="en-US" dirty="0"/>
          </a:p>
        </p:txBody>
      </p:sp>
      <p:sp>
        <p:nvSpPr>
          <p:cNvPr id="45060" name="Content Placeholder 5"/>
          <p:cNvSpPr>
            <a:spLocks noGrp="1"/>
          </p:cNvSpPr>
          <p:nvPr>
            <p:ph sz="quarter" idx="4294967295"/>
          </p:nvPr>
        </p:nvSpPr>
        <p:spPr>
          <a:xfrm>
            <a:off x="0" y="1600200"/>
            <a:ext cx="8229600" cy="4525963"/>
          </a:xfrm>
        </p:spPr>
        <p:txBody>
          <a:bodyPr/>
          <a:lstStyle/>
          <a:p>
            <a:pPr eaLnBrk="1" hangingPunct="1"/>
            <a:r>
              <a:rPr lang="en-US" dirty="0" smtClean="0"/>
              <a:t>Leaving Rake Marks….</a:t>
            </a:r>
          </a:p>
        </p:txBody>
      </p:sp>
      <p:pic>
        <p:nvPicPr>
          <p:cNvPr id="45059" name="Picture 2" descr="C:\Documents and Settings\Horst Abraham\Local Settings\Temporary Internet Files\Content.IE5\VNBNQ4B1\MCBD10064_0000[1].wmf"/>
          <p:cNvPicPr>
            <a:picLocks noChangeAspect="1" noChangeArrowheads="1"/>
          </p:cNvPicPr>
          <p:nvPr/>
        </p:nvPicPr>
        <p:blipFill>
          <a:blip r:embed="rId2" cstate="print"/>
          <a:srcRect/>
          <a:stretch>
            <a:fillRect/>
          </a:stretch>
        </p:blipFill>
        <p:spPr bwMode="auto">
          <a:xfrm>
            <a:off x="762000" y="1371600"/>
            <a:ext cx="8382000" cy="4953000"/>
          </a:xfrm>
          <a:prstGeom prst="rect">
            <a:avLst/>
          </a:prstGeom>
          <a:noFill/>
          <a:ln w="9525">
            <a:noFill/>
            <a:miter lim="800000"/>
            <a:headEnd/>
            <a:tailEnd/>
          </a:ln>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2D81652-3455-4A14-8377-C725F49FBB42}" type="slidenum">
              <a:rPr lang="en-US" sz="1200">
                <a:solidFill>
                  <a:schemeClr val="tx1">
                    <a:tint val="75000"/>
                  </a:schemeClr>
                </a:solidFill>
                <a:latin typeface="+mn-lt"/>
                <a:cs typeface="+mn-cs"/>
              </a:rPr>
              <a:pPr algn="r" fontAlgn="auto">
                <a:spcBef>
                  <a:spcPts val="0"/>
                </a:spcBef>
                <a:spcAft>
                  <a:spcPts val="0"/>
                </a:spcAft>
                <a:defRPr/>
              </a:pPr>
              <a:t>10</a:t>
            </a:fld>
            <a:endParaRPr lang="en-US" sz="1200">
              <a:solidFill>
                <a:schemeClr val="tx1">
                  <a:tint val="75000"/>
                </a:schemeClr>
              </a:solidFill>
              <a:latin typeface="+mn-lt"/>
              <a:cs typeface="+mn-cs"/>
            </a:endParaRPr>
          </a:p>
        </p:txBody>
      </p:sp>
      <p:cxnSp>
        <p:nvCxnSpPr>
          <p:cNvPr id="9" name="Straight Connector 8"/>
          <p:cNvCxnSpPr/>
          <p:nvPr/>
        </p:nvCxnSpPr>
        <p:spPr>
          <a:xfrm rot="10800000" flipV="1">
            <a:off x="152400" y="54102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228600" y="5638800"/>
            <a:ext cx="685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609600" y="57912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990600" y="60198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1371600" y="61722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057400" y="6248400"/>
            <a:ext cx="381000" cy="381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80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smtClean="0"/>
              <a:t>                   </a:t>
            </a:r>
            <a:r>
              <a:rPr lang="en-US" sz="3600" b="1" u="sng" dirty="0" smtClean="0"/>
              <a:t>Culture Factoids</a:t>
            </a:r>
          </a:p>
        </p:txBody>
      </p:sp>
      <p:sp>
        <p:nvSpPr>
          <p:cNvPr id="34819" name="Rectangle 3"/>
          <p:cNvSpPr>
            <a:spLocks noGrp="1" noChangeArrowheads="1"/>
          </p:cNvSpPr>
          <p:nvPr>
            <p:ph type="body" sz="half" idx="1"/>
          </p:nvPr>
        </p:nvSpPr>
        <p:spPr>
          <a:xfrm>
            <a:off x="457200" y="1601788"/>
            <a:ext cx="8229600" cy="4494212"/>
          </a:xfrm>
        </p:spPr>
        <p:txBody>
          <a:bodyPr>
            <a:normAutofit fontScale="92500" lnSpcReduction="10000"/>
          </a:bodyPr>
          <a:lstStyle/>
          <a:p>
            <a:pPr eaLnBrk="1" hangingPunct="1"/>
            <a:r>
              <a:rPr lang="en-US" sz="3200" dirty="0" smtClean="0"/>
              <a:t>Culture is difficult to change unless you can diagnose it and measure it.</a:t>
            </a:r>
          </a:p>
          <a:p>
            <a:pPr eaLnBrk="1" hangingPunct="1"/>
            <a:r>
              <a:rPr lang="en-US" sz="3200" dirty="0" smtClean="0"/>
              <a:t>Congruence of organizational culture and  leadership competencies leads to higher performance.</a:t>
            </a:r>
          </a:p>
          <a:p>
            <a:pPr eaLnBrk="1" hangingPunct="1"/>
            <a:r>
              <a:rPr lang="en-US" sz="3200" dirty="0" smtClean="0"/>
              <a:t>The current culture and the future culture may not be the same.</a:t>
            </a:r>
          </a:p>
          <a:p>
            <a:pPr eaLnBrk="1" hangingPunct="1"/>
            <a:r>
              <a:rPr lang="en-US" sz="3200" dirty="0" smtClean="0"/>
              <a:t>Culture change requires change leadership.</a:t>
            </a:r>
          </a:p>
          <a:p>
            <a:pPr eaLnBrk="1" hangingPunct="1"/>
            <a:r>
              <a:rPr lang="en-US" sz="3200" dirty="0" smtClean="0"/>
              <a:t>Culture change is often slow and painful. </a:t>
            </a:r>
          </a:p>
          <a:p>
            <a:pPr eaLnBrk="1" hangingPunct="1"/>
            <a:r>
              <a:rPr lang="en-US" sz="3200" dirty="0" smtClean="0"/>
              <a:t>It requires a systematic change process.</a:t>
            </a:r>
          </a:p>
        </p:txBody>
      </p:sp>
      <p:sp>
        <p:nvSpPr>
          <p:cNvPr id="5" name="Slide Number Placeholder 6"/>
          <p:cNvSpPr>
            <a:spLocks noGrp="1"/>
          </p:cNvSpPr>
          <p:nvPr>
            <p:ph type="sldNum" sz="quarter" idx="12"/>
          </p:nvPr>
        </p:nvSpPr>
        <p:spPr/>
        <p:txBody>
          <a:bodyPr/>
          <a:lstStyle/>
          <a:p>
            <a:pPr>
              <a:defRPr/>
            </a:pPr>
            <a:fld id="{0B657CCD-342F-4FE3-ADF0-64FA677E796F}" type="slidenum">
              <a:rPr lang="en-US"/>
              <a:pPr>
                <a:defRPr/>
              </a:pPr>
              <a:t>11</a:t>
            </a:fld>
            <a:endParaRPr lang="en-US"/>
          </a:p>
        </p:txBody>
      </p:sp>
    </p:spTree>
    <p:extLst>
      <p:ext uri="{BB962C8B-B14F-4D97-AF65-F5344CB8AC3E}">
        <p14:creationId xmlns:p14="http://schemas.microsoft.com/office/powerpoint/2010/main" val="27916410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6" name="Rectangle 11"/>
          <p:cNvSpPr>
            <a:spLocks noGrp="1" noChangeArrowheads="1"/>
          </p:cNvSpPr>
          <p:nvPr>
            <p:ph type="title"/>
          </p:nvPr>
        </p:nvSpPr>
        <p:spPr>
          <a:xfrm>
            <a:off x="914400" y="685800"/>
            <a:ext cx="7772400" cy="1143000"/>
          </a:xfrm>
        </p:spPr>
        <p:txBody>
          <a:bodyPr>
            <a:normAutofit fontScale="90000"/>
          </a:bodyPr>
          <a:lstStyle/>
          <a:p>
            <a:r>
              <a:rPr lang="en-US" dirty="0" smtClean="0"/>
              <a:t>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3600" b="1" i="1" dirty="0" smtClean="0">
                <a:solidFill>
                  <a:schemeClr val="tx1"/>
                </a:solidFill>
              </a:rPr>
              <a:t>The Competing Values Model </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000" dirty="0" smtClean="0">
                <a:solidFill>
                  <a:schemeClr val="tx1"/>
                </a:solidFill>
              </a:rPr>
              <a:t>Quinn and Cameron – University of Michigan</a:t>
            </a:r>
            <a:r>
              <a:rPr lang="en-US" dirty="0" smtClean="0"/>
              <a:t/>
            </a:r>
            <a:br>
              <a:rPr lang="en-US" dirty="0" smtClean="0"/>
            </a:br>
            <a:endParaRPr lang="en-US" dirty="0" smtClean="0"/>
          </a:p>
        </p:txBody>
      </p:sp>
      <p:sp>
        <p:nvSpPr>
          <p:cNvPr id="12" name="Slide Number Placeholder 11"/>
          <p:cNvSpPr>
            <a:spLocks noGrp="1"/>
          </p:cNvSpPr>
          <p:nvPr>
            <p:ph type="sldNum" sz="quarter" idx="12"/>
          </p:nvPr>
        </p:nvSpPr>
        <p:spPr/>
        <p:txBody>
          <a:bodyPr/>
          <a:lstStyle/>
          <a:p>
            <a:fld id="{CB504DB2-C078-408C-9159-31EF58D8FB6B}" type="slidenum">
              <a:rPr lang="en-US" smtClean="0"/>
              <a:pPr/>
              <a:t>12</a:t>
            </a:fld>
            <a:endParaRPr lang="en-US"/>
          </a:p>
        </p:txBody>
      </p:sp>
      <p:sp>
        <p:nvSpPr>
          <p:cNvPr id="132098" name="Freeform 2"/>
          <p:cNvSpPr>
            <a:spLocks/>
          </p:cNvSpPr>
          <p:nvPr/>
        </p:nvSpPr>
        <p:spPr bwMode="auto">
          <a:xfrm>
            <a:off x="2092325" y="1447800"/>
            <a:ext cx="4995863" cy="4991100"/>
          </a:xfrm>
          <a:custGeom>
            <a:avLst/>
            <a:gdLst/>
            <a:ahLst/>
            <a:cxnLst>
              <a:cxn ang="0">
                <a:pos x="156" y="0"/>
              </a:cxn>
              <a:cxn ang="0">
                <a:pos x="376" y="0"/>
              </a:cxn>
              <a:cxn ang="0">
                <a:pos x="530" y="154"/>
              </a:cxn>
              <a:cxn ang="0">
                <a:pos x="530" y="376"/>
              </a:cxn>
              <a:cxn ang="0">
                <a:pos x="376" y="530"/>
              </a:cxn>
              <a:cxn ang="0">
                <a:pos x="154" y="530"/>
              </a:cxn>
              <a:cxn ang="0">
                <a:pos x="0" y="376"/>
              </a:cxn>
              <a:cxn ang="0">
                <a:pos x="0" y="154"/>
              </a:cxn>
              <a:cxn ang="0">
                <a:pos x="156" y="0"/>
              </a:cxn>
            </a:cxnLst>
            <a:rect l="0" t="0" r="r" b="b"/>
            <a:pathLst>
              <a:path w="530" h="530">
                <a:moveTo>
                  <a:pt x="156" y="0"/>
                </a:moveTo>
                <a:lnTo>
                  <a:pt x="376" y="0"/>
                </a:lnTo>
                <a:lnTo>
                  <a:pt x="530" y="154"/>
                </a:lnTo>
                <a:lnTo>
                  <a:pt x="530" y="376"/>
                </a:lnTo>
                <a:lnTo>
                  <a:pt x="376" y="530"/>
                </a:lnTo>
                <a:lnTo>
                  <a:pt x="154" y="530"/>
                </a:lnTo>
                <a:lnTo>
                  <a:pt x="0" y="376"/>
                </a:lnTo>
                <a:lnTo>
                  <a:pt x="0" y="154"/>
                </a:lnTo>
                <a:lnTo>
                  <a:pt x="156" y="0"/>
                </a:lnTo>
                <a:close/>
              </a:path>
            </a:pathLst>
          </a:custGeom>
          <a:gradFill rotWithShape="0">
            <a:gsLst>
              <a:gs pos="0">
                <a:schemeClr val="folHlink">
                  <a:gamma/>
                  <a:tint val="0"/>
                  <a:invGamma/>
                </a:schemeClr>
              </a:gs>
              <a:gs pos="100000">
                <a:schemeClr val="folHlink"/>
              </a:gs>
            </a:gsLst>
            <a:lin ang="2700000" scaled="1"/>
          </a:gradFill>
          <a:ln w="3175" cap="flat">
            <a:noFill/>
            <a:prstDash val="solid"/>
            <a:round/>
            <a:headEnd/>
            <a:tailEnd/>
          </a:ln>
          <a:effectLst/>
        </p:spPr>
        <p:txBody>
          <a:bodyPr wrap="none" lIns="96762" tIns="48381" rIns="96762" bIns="48381" anchor="ctr"/>
          <a:lstStyle/>
          <a:p>
            <a:pPr>
              <a:defRPr/>
            </a:pPr>
            <a:endParaRPr lang="en-US"/>
          </a:p>
        </p:txBody>
      </p:sp>
      <p:sp>
        <p:nvSpPr>
          <p:cNvPr id="36868" name="Freeform 3"/>
          <p:cNvSpPr>
            <a:spLocks/>
          </p:cNvSpPr>
          <p:nvPr/>
        </p:nvSpPr>
        <p:spPr bwMode="auto">
          <a:xfrm>
            <a:off x="1981201" y="1371600"/>
            <a:ext cx="2527300" cy="2492375"/>
          </a:xfrm>
          <a:custGeom>
            <a:avLst/>
            <a:gdLst>
              <a:gd name="T0" fmla="*/ 0 w 772"/>
              <a:gd name="T1" fmla="*/ 2147483647 h 772"/>
              <a:gd name="T2" fmla="*/ 0 w 772"/>
              <a:gd name="T3" fmla="*/ 2147483647 h 772"/>
              <a:gd name="T4" fmla="*/ 2147483647 w 772"/>
              <a:gd name="T5" fmla="*/ 0 h 772"/>
              <a:gd name="T6" fmla="*/ 2147483647 w 772"/>
              <a:gd name="T7" fmla="*/ 0 h 772"/>
              <a:gd name="T8" fmla="*/ 2147483647 w 772"/>
              <a:gd name="T9" fmla="*/ 2147483647 h 772"/>
              <a:gd name="T10" fmla="*/ 0 w 772"/>
              <a:gd name="T11" fmla="*/ 2147483647 h 772"/>
              <a:gd name="T12" fmla="*/ 0 60000 65536"/>
              <a:gd name="T13" fmla="*/ 0 60000 65536"/>
              <a:gd name="T14" fmla="*/ 0 60000 65536"/>
              <a:gd name="T15" fmla="*/ 0 60000 65536"/>
              <a:gd name="T16" fmla="*/ 0 60000 65536"/>
              <a:gd name="T17" fmla="*/ 0 60000 65536"/>
              <a:gd name="T18" fmla="*/ 0 w 772"/>
              <a:gd name="T19" fmla="*/ 0 h 772"/>
              <a:gd name="T20" fmla="*/ 772 w 772"/>
              <a:gd name="T21" fmla="*/ 772 h 772"/>
            </a:gdLst>
            <a:ahLst/>
            <a:cxnLst>
              <a:cxn ang="T12">
                <a:pos x="T0" y="T1"/>
              </a:cxn>
              <a:cxn ang="T13">
                <a:pos x="T2" y="T3"/>
              </a:cxn>
              <a:cxn ang="T14">
                <a:pos x="T4" y="T5"/>
              </a:cxn>
              <a:cxn ang="T15">
                <a:pos x="T6" y="T7"/>
              </a:cxn>
              <a:cxn ang="T16">
                <a:pos x="T8" y="T9"/>
              </a:cxn>
              <a:cxn ang="T17">
                <a:pos x="T10" y="T11"/>
              </a:cxn>
            </a:cxnLst>
            <a:rect l="T18" t="T19" r="T20" b="T21"/>
            <a:pathLst>
              <a:path w="772" h="772">
                <a:moveTo>
                  <a:pt x="0" y="772"/>
                </a:moveTo>
                <a:lnTo>
                  <a:pt x="0" y="444"/>
                </a:lnTo>
                <a:lnTo>
                  <a:pt x="444" y="0"/>
                </a:lnTo>
                <a:lnTo>
                  <a:pt x="772" y="0"/>
                </a:lnTo>
                <a:lnTo>
                  <a:pt x="772" y="768"/>
                </a:lnTo>
                <a:lnTo>
                  <a:pt x="0" y="772"/>
                </a:lnTo>
                <a:close/>
              </a:path>
            </a:pathLst>
          </a:custGeom>
          <a:solidFill>
            <a:srgbClr val="FFFF00"/>
          </a:solidFill>
          <a:ln w="3175">
            <a:solidFill>
              <a:schemeClr val="tx1"/>
            </a:solidFill>
            <a:round/>
            <a:headEnd/>
            <a:tailEnd/>
          </a:ln>
        </p:spPr>
        <p:txBody>
          <a:bodyPr wrap="none" lIns="96762" tIns="48381" rIns="96762" bIns="48381" anchor="ctr"/>
          <a:lstStyle/>
          <a:p>
            <a:endParaRPr lang="en-US"/>
          </a:p>
        </p:txBody>
      </p:sp>
      <p:sp>
        <p:nvSpPr>
          <p:cNvPr id="36869" name="Freeform 4"/>
          <p:cNvSpPr>
            <a:spLocks/>
          </p:cNvSpPr>
          <p:nvPr/>
        </p:nvSpPr>
        <p:spPr bwMode="auto">
          <a:xfrm rot="5400000">
            <a:off x="4565649" y="1289051"/>
            <a:ext cx="2451099" cy="2590799"/>
          </a:xfrm>
          <a:custGeom>
            <a:avLst/>
            <a:gdLst>
              <a:gd name="T0" fmla="*/ 0 w 772"/>
              <a:gd name="T1" fmla="*/ 2147483647 h 772"/>
              <a:gd name="T2" fmla="*/ 0 w 772"/>
              <a:gd name="T3" fmla="*/ 2147483647 h 772"/>
              <a:gd name="T4" fmla="*/ 2147483647 w 772"/>
              <a:gd name="T5" fmla="*/ 0 h 772"/>
              <a:gd name="T6" fmla="*/ 2147483647 w 772"/>
              <a:gd name="T7" fmla="*/ 0 h 772"/>
              <a:gd name="T8" fmla="*/ 2147483647 w 772"/>
              <a:gd name="T9" fmla="*/ 2147483647 h 772"/>
              <a:gd name="T10" fmla="*/ 0 w 772"/>
              <a:gd name="T11" fmla="*/ 2147483647 h 772"/>
              <a:gd name="T12" fmla="*/ 0 60000 65536"/>
              <a:gd name="T13" fmla="*/ 0 60000 65536"/>
              <a:gd name="T14" fmla="*/ 0 60000 65536"/>
              <a:gd name="T15" fmla="*/ 0 60000 65536"/>
              <a:gd name="T16" fmla="*/ 0 60000 65536"/>
              <a:gd name="T17" fmla="*/ 0 60000 65536"/>
              <a:gd name="T18" fmla="*/ 0 w 772"/>
              <a:gd name="T19" fmla="*/ 0 h 772"/>
              <a:gd name="T20" fmla="*/ 772 w 772"/>
              <a:gd name="T21" fmla="*/ 772 h 772"/>
            </a:gdLst>
            <a:ahLst/>
            <a:cxnLst>
              <a:cxn ang="T12">
                <a:pos x="T0" y="T1"/>
              </a:cxn>
              <a:cxn ang="T13">
                <a:pos x="T2" y="T3"/>
              </a:cxn>
              <a:cxn ang="T14">
                <a:pos x="T4" y="T5"/>
              </a:cxn>
              <a:cxn ang="T15">
                <a:pos x="T6" y="T7"/>
              </a:cxn>
              <a:cxn ang="T16">
                <a:pos x="T8" y="T9"/>
              </a:cxn>
              <a:cxn ang="T17">
                <a:pos x="T10" y="T11"/>
              </a:cxn>
            </a:cxnLst>
            <a:rect l="T18" t="T19" r="T20" b="T21"/>
            <a:pathLst>
              <a:path w="772" h="772">
                <a:moveTo>
                  <a:pt x="0" y="772"/>
                </a:moveTo>
                <a:lnTo>
                  <a:pt x="0" y="444"/>
                </a:lnTo>
                <a:lnTo>
                  <a:pt x="444" y="0"/>
                </a:lnTo>
                <a:lnTo>
                  <a:pt x="772" y="0"/>
                </a:lnTo>
                <a:lnTo>
                  <a:pt x="772" y="768"/>
                </a:lnTo>
                <a:lnTo>
                  <a:pt x="0" y="772"/>
                </a:lnTo>
                <a:close/>
              </a:path>
            </a:pathLst>
          </a:custGeom>
          <a:solidFill>
            <a:srgbClr val="33CC33"/>
          </a:solidFill>
          <a:ln w="3175">
            <a:solidFill>
              <a:schemeClr val="tx1"/>
            </a:solidFill>
            <a:round/>
            <a:headEnd/>
            <a:tailEnd/>
          </a:ln>
        </p:spPr>
        <p:txBody>
          <a:bodyPr wrap="none" lIns="96762" tIns="48381" rIns="96762" bIns="48381" anchor="ctr"/>
          <a:lstStyle/>
          <a:p>
            <a:endParaRPr lang="en-US"/>
          </a:p>
        </p:txBody>
      </p:sp>
      <p:sp>
        <p:nvSpPr>
          <p:cNvPr id="36870" name="Freeform 5"/>
          <p:cNvSpPr>
            <a:spLocks/>
          </p:cNvSpPr>
          <p:nvPr/>
        </p:nvSpPr>
        <p:spPr bwMode="auto">
          <a:xfrm flipV="1">
            <a:off x="1981201" y="3838574"/>
            <a:ext cx="2527300" cy="2638425"/>
          </a:xfrm>
          <a:custGeom>
            <a:avLst/>
            <a:gdLst>
              <a:gd name="T0" fmla="*/ 0 w 772"/>
              <a:gd name="T1" fmla="*/ 2147483647 h 772"/>
              <a:gd name="T2" fmla="*/ 0 w 772"/>
              <a:gd name="T3" fmla="*/ 2147483647 h 772"/>
              <a:gd name="T4" fmla="*/ 2147483647 w 772"/>
              <a:gd name="T5" fmla="*/ 0 h 772"/>
              <a:gd name="T6" fmla="*/ 2147483647 w 772"/>
              <a:gd name="T7" fmla="*/ 0 h 772"/>
              <a:gd name="T8" fmla="*/ 2147483647 w 772"/>
              <a:gd name="T9" fmla="*/ 2147483647 h 772"/>
              <a:gd name="T10" fmla="*/ 0 w 772"/>
              <a:gd name="T11" fmla="*/ 2147483647 h 772"/>
              <a:gd name="T12" fmla="*/ 0 60000 65536"/>
              <a:gd name="T13" fmla="*/ 0 60000 65536"/>
              <a:gd name="T14" fmla="*/ 0 60000 65536"/>
              <a:gd name="T15" fmla="*/ 0 60000 65536"/>
              <a:gd name="T16" fmla="*/ 0 60000 65536"/>
              <a:gd name="T17" fmla="*/ 0 60000 65536"/>
              <a:gd name="T18" fmla="*/ 0 w 772"/>
              <a:gd name="T19" fmla="*/ 0 h 772"/>
              <a:gd name="T20" fmla="*/ 772 w 772"/>
              <a:gd name="T21" fmla="*/ 772 h 772"/>
            </a:gdLst>
            <a:ahLst/>
            <a:cxnLst>
              <a:cxn ang="T12">
                <a:pos x="T0" y="T1"/>
              </a:cxn>
              <a:cxn ang="T13">
                <a:pos x="T2" y="T3"/>
              </a:cxn>
              <a:cxn ang="T14">
                <a:pos x="T4" y="T5"/>
              </a:cxn>
              <a:cxn ang="T15">
                <a:pos x="T6" y="T7"/>
              </a:cxn>
              <a:cxn ang="T16">
                <a:pos x="T8" y="T9"/>
              </a:cxn>
              <a:cxn ang="T17">
                <a:pos x="T10" y="T11"/>
              </a:cxn>
            </a:cxnLst>
            <a:rect l="T18" t="T19" r="T20" b="T21"/>
            <a:pathLst>
              <a:path w="772" h="772">
                <a:moveTo>
                  <a:pt x="0" y="772"/>
                </a:moveTo>
                <a:lnTo>
                  <a:pt x="0" y="444"/>
                </a:lnTo>
                <a:lnTo>
                  <a:pt x="444" y="0"/>
                </a:lnTo>
                <a:lnTo>
                  <a:pt x="772" y="0"/>
                </a:lnTo>
                <a:lnTo>
                  <a:pt x="772" y="768"/>
                </a:lnTo>
                <a:lnTo>
                  <a:pt x="0" y="772"/>
                </a:lnTo>
                <a:close/>
              </a:path>
            </a:pathLst>
          </a:custGeom>
          <a:solidFill>
            <a:srgbClr val="FF5050"/>
          </a:solidFill>
          <a:ln w="3175">
            <a:solidFill>
              <a:schemeClr val="tx1"/>
            </a:solidFill>
            <a:round/>
            <a:headEnd/>
            <a:tailEnd/>
          </a:ln>
        </p:spPr>
        <p:txBody>
          <a:bodyPr wrap="none" lIns="96762" tIns="48381" rIns="96762" bIns="48381" anchor="ctr"/>
          <a:lstStyle/>
          <a:p>
            <a:endParaRPr lang="en-US"/>
          </a:p>
        </p:txBody>
      </p:sp>
      <p:sp>
        <p:nvSpPr>
          <p:cNvPr id="36871" name="Freeform 6"/>
          <p:cNvSpPr>
            <a:spLocks/>
          </p:cNvSpPr>
          <p:nvPr/>
        </p:nvSpPr>
        <p:spPr bwMode="auto">
          <a:xfrm rot="16200000" flipV="1">
            <a:off x="4471986" y="3862387"/>
            <a:ext cx="2638425" cy="2590800"/>
          </a:xfrm>
          <a:custGeom>
            <a:avLst/>
            <a:gdLst>
              <a:gd name="T0" fmla="*/ 0 w 772"/>
              <a:gd name="T1" fmla="*/ 2147483647 h 772"/>
              <a:gd name="T2" fmla="*/ 0 w 772"/>
              <a:gd name="T3" fmla="*/ 2147483647 h 772"/>
              <a:gd name="T4" fmla="*/ 2147483647 w 772"/>
              <a:gd name="T5" fmla="*/ 0 h 772"/>
              <a:gd name="T6" fmla="*/ 2147483647 w 772"/>
              <a:gd name="T7" fmla="*/ 0 h 772"/>
              <a:gd name="T8" fmla="*/ 2147483647 w 772"/>
              <a:gd name="T9" fmla="*/ 2147483647 h 772"/>
              <a:gd name="T10" fmla="*/ 0 w 772"/>
              <a:gd name="T11" fmla="*/ 2147483647 h 772"/>
              <a:gd name="T12" fmla="*/ 0 60000 65536"/>
              <a:gd name="T13" fmla="*/ 0 60000 65536"/>
              <a:gd name="T14" fmla="*/ 0 60000 65536"/>
              <a:gd name="T15" fmla="*/ 0 60000 65536"/>
              <a:gd name="T16" fmla="*/ 0 60000 65536"/>
              <a:gd name="T17" fmla="*/ 0 60000 65536"/>
              <a:gd name="T18" fmla="*/ 0 w 772"/>
              <a:gd name="T19" fmla="*/ 0 h 772"/>
              <a:gd name="T20" fmla="*/ 772 w 772"/>
              <a:gd name="T21" fmla="*/ 772 h 772"/>
            </a:gdLst>
            <a:ahLst/>
            <a:cxnLst>
              <a:cxn ang="T12">
                <a:pos x="T0" y="T1"/>
              </a:cxn>
              <a:cxn ang="T13">
                <a:pos x="T2" y="T3"/>
              </a:cxn>
              <a:cxn ang="T14">
                <a:pos x="T4" y="T5"/>
              </a:cxn>
              <a:cxn ang="T15">
                <a:pos x="T6" y="T7"/>
              </a:cxn>
              <a:cxn ang="T16">
                <a:pos x="T8" y="T9"/>
              </a:cxn>
              <a:cxn ang="T17">
                <a:pos x="T10" y="T11"/>
              </a:cxn>
            </a:cxnLst>
            <a:rect l="T18" t="T19" r="T20" b="T21"/>
            <a:pathLst>
              <a:path w="772" h="772">
                <a:moveTo>
                  <a:pt x="0" y="772"/>
                </a:moveTo>
                <a:lnTo>
                  <a:pt x="0" y="444"/>
                </a:lnTo>
                <a:lnTo>
                  <a:pt x="444" y="0"/>
                </a:lnTo>
                <a:lnTo>
                  <a:pt x="772" y="0"/>
                </a:lnTo>
                <a:lnTo>
                  <a:pt x="772" y="768"/>
                </a:lnTo>
                <a:lnTo>
                  <a:pt x="0" y="772"/>
                </a:lnTo>
                <a:close/>
              </a:path>
            </a:pathLst>
          </a:custGeom>
          <a:solidFill>
            <a:srgbClr val="6699FF"/>
          </a:solidFill>
          <a:ln w="3175">
            <a:solidFill>
              <a:schemeClr val="tx1"/>
            </a:solidFill>
            <a:round/>
            <a:headEnd/>
            <a:tailEnd/>
          </a:ln>
        </p:spPr>
        <p:txBody>
          <a:bodyPr wrap="none" lIns="96762" tIns="48381" rIns="96762" bIns="48381" anchor="ctr"/>
          <a:lstStyle/>
          <a:p>
            <a:endParaRPr lang="en-US"/>
          </a:p>
        </p:txBody>
      </p:sp>
      <p:sp>
        <p:nvSpPr>
          <p:cNvPr id="36872" name="Rectangle 7"/>
          <p:cNvSpPr>
            <a:spLocks noChangeArrowheads="1"/>
          </p:cNvSpPr>
          <p:nvPr/>
        </p:nvSpPr>
        <p:spPr bwMode="auto">
          <a:xfrm rot="19805">
            <a:off x="4724400" y="2354695"/>
            <a:ext cx="1828684" cy="812393"/>
          </a:xfrm>
          <a:prstGeom prst="rect">
            <a:avLst/>
          </a:prstGeom>
          <a:noFill/>
          <a:ln w="12700">
            <a:noFill/>
            <a:miter lim="800000"/>
            <a:headEnd/>
            <a:tailEnd/>
          </a:ln>
        </p:spPr>
        <p:txBody>
          <a:bodyPr wrap="square" lIns="73017" tIns="36508" rIns="73017" bIns="36508">
            <a:spAutoFit/>
          </a:bodyPr>
          <a:lstStyle/>
          <a:p>
            <a:pPr algn="ctr" defTabSz="585788" eaLnBrk="0" hangingPunct="0"/>
            <a:r>
              <a:rPr lang="en-US" sz="2400" dirty="0" smtClean="0">
                <a:latin typeface="Times New Roman" pitchFamily="18" charset="0"/>
              </a:rPr>
              <a:t>Adhocracy</a:t>
            </a:r>
          </a:p>
          <a:p>
            <a:pPr algn="ctr" defTabSz="585788" eaLnBrk="0" hangingPunct="0"/>
            <a:r>
              <a:rPr lang="en-US" sz="2400" dirty="0" smtClean="0">
                <a:latin typeface="Times New Roman" pitchFamily="18" charset="0"/>
              </a:rPr>
              <a:t>Create</a:t>
            </a:r>
            <a:endParaRPr lang="en-US" sz="2400" dirty="0">
              <a:latin typeface="Times New Roman" pitchFamily="18" charset="0"/>
            </a:endParaRPr>
          </a:p>
        </p:txBody>
      </p:sp>
      <p:sp>
        <p:nvSpPr>
          <p:cNvPr id="36873" name="Rectangle 8"/>
          <p:cNvSpPr>
            <a:spLocks noChangeArrowheads="1"/>
          </p:cNvSpPr>
          <p:nvPr/>
        </p:nvSpPr>
        <p:spPr bwMode="auto">
          <a:xfrm rot="-5555">
            <a:off x="2266950" y="2335417"/>
            <a:ext cx="1619250" cy="812393"/>
          </a:xfrm>
          <a:prstGeom prst="rect">
            <a:avLst/>
          </a:prstGeom>
          <a:noFill/>
          <a:ln w="12700">
            <a:noFill/>
            <a:miter lim="800000"/>
            <a:headEnd/>
            <a:tailEnd/>
          </a:ln>
        </p:spPr>
        <p:txBody>
          <a:bodyPr lIns="73017" tIns="36508" rIns="73017" bIns="36508">
            <a:spAutoFit/>
          </a:bodyPr>
          <a:lstStyle/>
          <a:p>
            <a:pPr algn="ctr" defTabSz="585788" eaLnBrk="0" hangingPunct="0"/>
            <a:r>
              <a:rPr lang="en-US" sz="2400" dirty="0">
                <a:latin typeface="Times New Roman" pitchFamily="18" charset="0"/>
              </a:rPr>
              <a:t>Clan - Collaborate</a:t>
            </a:r>
          </a:p>
        </p:txBody>
      </p:sp>
      <p:sp>
        <p:nvSpPr>
          <p:cNvPr id="36874" name="Rectangle 9"/>
          <p:cNvSpPr>
            <a:spLocks noChangeArrowheads="1"/>
          </p:cNvSpPr>
          <p:nvPr/>
        </p:nvSpPr>
        <p:spPr bwMode="auto">
          <a:xfrm rot="-1676">
            <a:off x="4545013" y="4644435"/>
            <a:ext cx="1550987" cy="812393"/>
          </a:xfrm>
          <a:prstGeom prst="rect">
            <a:avLst/>
          </a:prstGeom>
          <a:noFill/>
          <a:ln w="12700">
            <a:noFill/>
            <a:miter lim="800000"/>
            <a:headEnd/>
            <a:tailEnd/>
          </a:ln>
        </p:spPr>
        <p:txBody>
          <a:bodyPr lIns="73017" tIns="36508" rIns="73017" bIns="36508">
            <a:spAutoFit/>
          </a:bodyPr>
          <a:lstStyle/>
          <a:p>
            <a:pPr algn="ctr" defTabSz="585788" eaLnBrk="0" hangingPunct="0"/>
            <a:r>
              <a:rPr lang="en-US" sz="2400" dirty="0" smtClean="0">
                <a:latin typeface="Times New Roman" pitchFamily="18" charset="0"/>
              </a:rPr>
              <a:t>  Market </a:t>
            </a:r>
            <a:r>
              <a:rPr lang="en-US" sz="2400" dirty="0">
                <a:latin typeface="Times New Roman" pitchFamily="18" charset="0"/>
              </a:rPr>
              <a:t>- Compete</a:t>
            </a:r>
          </a:p>
        </p:txBody>
      </p:sp>
      <p:sp>
        <p:nvSpPr>
          <p:cNvPr id="36875" name="Text Box 10"/>
          <p:cNvSpPr txBox="1">
            <a:spLocks noChangeArrowheads="1"/>
          </p:cNvSpPr>
          <p:nvPr/>
        </p:nvSpPr>
        <p:spPr bwMode="auto">
          <a:xfrm>
            <a:off x="2733675" y="4733925"/>
            <a:ext cx="1609725" cy="830987"/>
          </a:xfrm>
          <a:prstGeom prst="rect">
            <a:avLst/>
          </a:prstGeom>
          <a:noFill/>
          <a:ln w="9525">
            <a:noFill/>
            <a:miter lim="800000"/>
            <a:headEnd/>
            <a:tailEnd/>
          </a:ln>
        </p:spPr>
        <p:txBody>
          <a:bodyPr wrap="square" lIns="91431" tIns="45715" rIns="91431" bIns="45715">
            <a:spAutoFit/>
          </a:bodyPr>
          <a:lstStyle/>
          <a:p>
            <a:pPr defTabSz="912813" eaLnBrk="0" hangingPunct="0"/>
            <a:r>
              <a:rPr lang="en-US" sz="2400" dirty="0">
                <a:latin typeface="Times New Roman" pitchFamily="18" charset="0"/>
              </a:rPr>
              <a:t>Hierarchy - </a:t>
            </a:r>
            <a:r>
              <a:rPr lang="en-US" sz="2400" dirty="0" smtClean="0">
                <a:latin typeface="Times New Roman" pitchFamily="18" charset="0"/>
              </a:rPr>
              <a:t>  </a:t>
            </a:r>
          </a:p>
          <a:p>
            <a:pPr defTabSz="912813" eaLnBrk="0" hangingPunct="0"/>
            <a:r>
              <a:rPr lang="en-US" sz="2400" dirty="0" smtClean="0">
                <a:latin typeface="Times New Roman" pitchFamily="18" charset="0"/>
              </a:rPr>
              <a:t>  Control </a:t>
            </a:r>
            <a:endParaRPr lang="en-US" sz="2400" dirty="0">
              <a:latin typeface="Times New Roman" pitchFamily="18" charset="0"/>
            </a:endParaRPr>
          </a:p>
        </p:txBody>
      </p:sp>
    </p:spTree>
    <p:extLst>
      <p:ext uri="{BB962C8B-B14F-4D97-AF65-F5344CB8AC3E}">
        <p14:creationId xmlns:p14="http://schemas.microsoft.com/office/powerpoint/2010/main" val="70565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457200" y="0"/>
            <a:ext cx="8229600" cy="45719"/>
          </a:xfrm>
        </p:spPr>
        <p:txBody>
          <a:bodyPr>
            <a:normAutofit fontScale="90000"/>
          </a:bodyPr>
          <a:lstStyle/>
          <a:p>
            <a:pPr eaLnBrk="1" fontAlgn="auto" hangingPunct="1">
              <a:spcAft>
                <a:spcPts val="0"/>
              </a:spcAft>
              <a:defRPr/>
            </a:pPr>
            <a:r>
              <a:rPr lang="en-US" sz="2800" b="1" dirty="0" smtClean="0"/>
              <a:t>                 </a:t>
            </a:r>
            <a:endParaRPr lang="en-US" sz="2800" b="1" u="sng" dirty="0" smtClean="0"/>
          </a:p>
        </p:txBody>
      </p:sp>
      <p:sp>
        <p:nvSpPr>
          <p:cNvPr id="8" name="Slide Number Placeholder 4"/>
          <p:cNvSpPr>
            <a:spLocks noGrp="1"/>
          </p:cNvSpPr>
          <p:nvPr>
            <p:ph type="sldNum" sz="quarter" idx="12"/>
          </p:nvPr>
        </p:nvSpPr>
        <p:spPr/>
        <p:txBody>
          <a:bodyPr/>
          <a:lstStyle/>
          <a:p>
            <a:pPr>
              <a:defRPr/>
            </a:pPr>
            <a:fld id="{61F3F5A1-A3E9-47FE-9C1C-303FAD8B9351}" type="slidenum">
              <a:rPr lang="en-US"/>
              <a:pPr>
                <a:defRPr/>
              </a:pPr>
              <a:t>13</a:t>
            </a:fld>
            <a:endParaRPr lang="en-US"/>
          </a:p>
        </p:txBody>
      </p:sp>
      <p:pic>
        <p:nvPicPr>
          <p:cNvPr id="37892" name="Picture 2" descr="CVF_Model_Wholonics_Cover"/>
          <p:cNvPicPr>
            <a:picLocks noChangeAspect="1" noChangeArrowheads="1"/>
          </p:cNvPicPr>
          <p:nvPr/>
        </p:nvPicPr>
        <p:blipFill>
          <a:blip r:embed="rId2" cstate="print"/>
          <a:srcRect/>
          <a:stretch>
            <a:fillRect/>
          </a:stretch>
        </p:blipFill>
        <p:spPr bwMode="auto">
          <a:xfrm>
            <a:off x="914400" y="228600"/>
            <a:ext cx="7391400" cy="6400800"/>
          </a:xfrm>
          <a:prstGeom prst="rect">
            <a:avLst/>
          </a:prstGeom>
          <a:noFill/>
          <a:ln w="9525">
            <a:noFill/>
            <a:miter lim="800000"/>
            <a:headEnd/>
            <a:tailEnd/>
          </a:ln>
        </p:spPr>
      </p:pic>
      <p:sp>
        <p:nvSpPr>
          <p:cNvPr id="37893" name="Text Box 4"/>
          <p:cNvSpPr txBox="1">
            <a:spLocks noChangeArrowheads="1"/>
          </p:cNvSpPr>
          <p:nvPr/>
        </p:nvSpPr>
        <p:spPr bwMode="auto">
          <a:xfrm>
            <a:off x="228600" y="1143000"/>
            <a:ext cx="1181100" cy="457200"/>
          </a:xfrm>
          <a:prstGeom prst="rect">
            <a:avLst/>
          </a:prstGeom>
          <a:noFill/>
          <a:ln w="9525">
            <a:noFill/>
            <a:miter lim="800000"/>
            <a:headEnd/>
            <a:tailEnd/>
          </a:ln>
        </p:spPr>
        <p:txBody>
          <a:bodyPr>
            <a:spAutoFit/>
          </a:bodyPr>
          <a:lstStyle/>
          <a:p>
            <a:pPr>
              <a:spcBef>
                <a:spcPct val="50000"/>
              </a:spcBef>
            </a:pPr>
            <a:r>
              <a:rPr lang="en-US" sz="2400" b="1" dirty="0" smtClean="0">
                <a:latin typeface="Arial" pitchFamily="34" charset="0"/>
              </a:rPr>
              <a:t>   Clan</a:t>
            </a:r>
            <a:endParaRPr lang="en-US" sz="2400" b="1" dirty="0">
              <a:latin typeface="Arial" pitchFamily="34" charset="0"/>
            </a:endParaRPr>
          </a:p>
        </p:txBody>
      </p:sp>
      <p:sp>
        <p:nvSpPr>
          <p:cNvPr id="37894" name="Text Box 5"/>
          <p:cNvSpPr txBox="1">
            <a:spLocks noChangeArrowheads="1"/>
          </p:cNvSpPr>
          <p:nvPr/>
        </p:nvSpPr>
        <p:spPr bwMode="auto">
          <a:xfrm>
            <a:off x="304800" y="5257800"/>
            <a:ext cx="2019300" cy="457200"/>
          </a:xfrm>
          <a:prstGeom prst="rect">
            <a:avLst/>
          </a:prstGeom>
          <a:noFill/>
          <a:ln w="9525">
            <a:noFill/>
            <a:miter lim="800000"/>
            <a:headEnd/>
            <a:tailEnd/>
          </a:ln>
        </p:spPr>
        <p:txBody>
          <a:bodyPr>
            <a:spAutoFit/>
          </a:bodyPr>
          <a:lstStyle/>
          <a:p>
            <a:pPr>
              <a:spcBef>
                <a:spcPct val="50000"/>
              </a:spcBef>
            </a:pPr>
            <a:r>
              <a:rPr lang="en-US" sz="2400" b="1" dirty="0">
                <a:latin typeface="Arial" pitchFamily="34" charset="0"/>
              </a:rPr>
              <a:t>Hierarchy</a:t>
            </a:r>
          </a:p>
        </p:txBody>
      </p:sp>
      <p:sp>
        <p:nvSpPr>
          <p:cNvPr id="37895" name="Text Box 6"/>
          <p:cNvSpPr txBox="1">
            <a:spLocks noChangeArrowheads="1"/>
          </p:cNvSpPr>
          <p:nvPr/>
        </p:nvSpPr>
        <p:spPr bwMode="auto">
          <a:xfrm>
            <a:off x="7391400" y="5410200"/>
            <a:ext cx="1295400" cy="457200"/>
          </a:xfrm>
          <a:prstGeom prst="rect">
            <a:avLst/>
          </a:prstGeom>
          <a:noFill/>
          <a:ln w="9525">
            <a:noFill/>
            <a:miter lim="800000"/>
            <a:headEnd/>
            <a:tailEnd/>
          </a:ln>
        </p:spPr>
        <p:txBody>
          <a:bodyPr>
            <a:spAutoFit/>
          </a:bodyPr>
          <a:lstStyle/>
          <a:p>
            <a:pPr>
              <a:spcBef>
                <a:spcPct val="50000"/>
              </a:spcBef>
            </a:pPr>
            <a:r>
              <a:rPr lang="en-US" sz="2400" b="1" dirty="0">
                <a:latin typeface="Arial" pitchFamily="34" charset="0"/>
              </a:rPr>
              <a:t>Market</a:t>
            </a:r>
          </a:p>
        </p:txBody>
      </p:sp>
      <p:sp>
        <p:nvSpPr>
          <p:cNvPr id="37896" name="Text Box 7"/>
          <p:cNvSpPr txBox="1">
            <a:spLocks noChangeArrowheads="1"/>
          </p:cNvSpPr>
          <p:nvPr/>
        </p:nvSpPr>
        <p:spPr bwMode="auto">
          <a:xfrm>
            <a:off x="7296150" y="914400"/>
            <a:ext cx="1847850" cy="457200"/>
          </a:xfrm>
          <a:prstGeom prst="rect">
            <a:avLst/>
          </a:prstGeom>
          <a:noFill/>
          <a:ln w="9525">
            <a:noFill/>
            <a:miter lim="800000"/>
            <a:headEnd/>
            <a:tailEnd/>
          </a:ln>
        </p:spPr>
        <p:txBody>
          <a:bodyPr>
            <a:spAutoFit/>
          </a:bodyPr>
          <a:lstStyle/>
          <a:p>
            <a:pPr>
              <a:spcBef>
                <a:spcPct val="50000"/>
              </a:spcBef>
            </a:pPr>
            <a:r>
              <a:rPr lang="en-US" sz="2400" b="1" dirty="0">
                <a:latin typeface="Arial" pitchFamily="34" charset="0"/>
              </a:rPr>
              <a:t>Adhocracy</a:t>
            </a:r>
          </a:p>
        </p:txBody>
      </p:sp>
    </p:spTree>
    <p:extLst>
      <p:ext uri="{BB962C8B-B14F-4D97-AF65-F5344CB8AC3E}">
        <p14:creationId xmlns:p14="http://schemas.microsoft.com/office/powerpoint/2010/main" val="16444441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pPr>
              <a:defRPr/>
            </a:pPr>
            <a:fld id="{5D8D2BF5-2D2A-411C-982D-938852C2C49B}" type="slidenum">
              <a:rPr lang="en-US"/>
              <a:pPr>
                <a:defRPr/>
              </a:pPr>
              <a:t>14</a:t>
            </a:fld>
            <a:endParaRPr lang="en-US"/>
          </a:p>
        </p:txBody>
      </p:sp>
      <p:sp>
        <p:nvSpPr>
          <p:cNvPr id="38915" name="Rectangle 2"/>
          <p:cNvSpPr>
            <a:spLocks noChangeArrowheads="1"/>
          </p:cNvSpPr>
          <p:nvPr/>
        </p:nvSpPr>
        <p:spPr bwMode="auto">
          <a:xfrm>
            <a:off x="4573588" y="1252538"/>
            <a:ext cx="3473450" cy="2549525"/>
          </a:xfrm>
          <a:prstGeom prst="rect">
            <a:avLst/>
          </a:prstGeom>
          <a:solidFill>
            <a:srgbClr val="5ED469"/>
          </a:solidFill>
          <a:ln w="38100">
            <a:noFill/>
            <a:miter lim="800000"/>
            <a:headEnd/>
            <a:tailEnd/>
          </a:ln>
        </p:spPr>
        <p:txBody>
          <a:bodyPr wrap="none" anchor="ctr">
            <a:spAutoFit/>
          </a:bodyPr>
          <a:lstStyle/>
          <a:p>
            <a:endParaRPr lang="en-US"/>
          </a:p>
        </p:txBody>
      </p:sp>
      <p:sp>
        <p:nvSpPr>
          <p:cNvPr id="38916" name="Rectangle 3"/>
          <p:cNvSpPr>
            <a:spLocks noChangeArrowheads="1"/>
          </p:cNvSpPr>
          <p:nvPr/>
        </p:nvSpPr>
        <p:spPr bwMode="auto">
          <a:xfrm>
            <a:off x="4572000" y="3810000"/>
            <a:ext cx="3473450" cy="2547937"/>
          </a:xfrm>
          <a:prstGeom prst="rect">
            <a:avLst/>
          </a:prstGeom>
          <a:solidFill>
            <a:srgbClr val="5D84FF"/>
          </a:solidFill>
          <a:ln w="38100">
            <a:noFill/>
            <a:miter lim="800000"/>
            <a:headEnd/>
            <a:tailEnd/>
          </a:ln>
        </p:spPr>
        <p:txBody>
          <a:bodyPr wrap="none" anchor="ctr">
            <a:spAutoFit/>
          </a:bodyPr>
          <a:lstStyle/>
          <a:p>
            <a:endParaRPr lang="en-US"/>
          </a:p>
        </p:txBody>
      </p:sp>
      <p:sp>
        <p:nvSpPr>
          <p:cNvPr id="38917" name="Rectangle 4"/>
          <p:cNvSpPr>
            <a:spLocks noChangeArrowheads="1"/>
          </p:cNvSpPr>
          <p:nvPr/>
        </p:nvSpPr>
        <p:spPr bwMode="auto">
          <a:xfrm>
            <a:off x="1096963" y="1252538"/>
            <a:ext cx="3476625" cy="2549525"/>
          </a:xfrm>
          <a:prstGeom prst="rect">
            <a:avLst/>
          </a:prstGeom>
          <a:solidFill>
            <a:srgbClr val="F2C60C"/>
          </a:solidFill>
          <a:ln w="38100">
            <a:noFill/>
            <a:miter lim="800000"/>
            <a:headEnd/>
            <a:tailEnd/>
          </a:ln>
        </p:spPr>
        <p:txBody>
          <a:bodyPr wrap="none" anchor="ctr">
            <a:spAutoFit/>
          </a:bodyPr>
          <a:lstStyle/>
          <a:p>
            <a:endParaRPr lang="en-US"/>
          </a:p>
        </p:txBody>
      </p:sp>
      <p:sp>
        <p:nvSpPr>
          <p:cNvPr id="38918" name="Rectangle 5"/>
          <p:cNvSpPr>
            <a:spLocks noChangeArrowheads="1"/>
          </p:cNvSpPr>
          <p:nvPr/>
        </p:nvSpPr>
        <p:spPr bwMode="auto">
          <a:xfrm>
            <a:off x="1096963" y="3814763"/>
            <a:ext cx="3476625" cy="2547937"/>
          </a:xfrm>
          <a:prstGeom prst="rect">
            <a:avLst/>
          </a:prstGeom>
          <a:solidFill>
            <a:srgbClr val="FF3300"/>
          </a:solidFill>
          <a:ln w="38100">
            <a:noFill/>
            <a:miter lim="800000"/>
            <a:headEnd/>
            <a:tailEnd/>
          </a:ln>
        </p:spPr>
        <p:txBody>
          <a:bodyPr wrap="none" anchor="ctr">
            <a:spAutoFit/>
          </a:bodyPr>
          <a:lstStyle/>
          <a:p>
            <a:endParaRPr lang="en-US"/>
          </a:p>
        </p:txBody>
      </p:sp>
      <p:sp>
        <p:nvSpPr>
          <p:cNvPr id="38919" name="Text Box 6"/>
          <p:cNvSpPr txBox="1">
            <a:spLocks noChangeArrowheads="1"/>
          </p:cNvSpPr>
          <p:nvPr/>
        </p:nvSpPr>
        <p:spPr bwMode="auto">
          <a:xfrm>
            <a:off x="1477963" y="1285875"/>
            <a:ext cx="2909753" cy="2443736"/>
          </a:xfrm>
          <a:prstGeom prst="rect">
            <a:avLst/>
          </a:prstGeom>
          <a:noFill/>
          <a:ln w="12700">
            <a:noFill/>
            <a:miter lim="800000"/>
            <a:headEnd type="none" w="sm" len="sm"/>
            <a:tailEnd type="none" w="sm" len="sm"/>
          </a:ln>
        </p:spPr>
        <p:txBody>
          <a:bodyPr wrap="none" lIns="91431" tIns="45715" rIns="91431" bIns="45715">
            <a:spAutoFit/>
          </a:bodyPr>
          <a:lstStyle/>
          <a:p>
            <a:pPr eaLnBrk="0" hangingPunct="0">
              <a:spcBef>
                <a:spcPct val="35000"/>
              </a:spcBef>
              <a:tabLst>
                <a:tab pos="1092200" algn="l"/>
              </a:tabLst>
            </a:pPr>
            <a:r>
              <a:rPr lang="en-US" sz="1200" b="1" dirty="0">
                <a:solidFill>
                  <a:schemeClr val="bg1"/>
                </a:solidFill>
                <a:latin typeface="Arial" pitchFamily="34" charset="0"/>
              </a:rPr>
              <a:t>Culture Type:	</a:t>
            </a:r>
            <a:r>
              <a:rPr lang="en-US" sz="1600" dirty="0">
                <a:solidFill>
                  <a:schemeClr val="bg1"/>
                </a:solidFill>
                <a:latin typeface="Arial Black" pitchFamily="34" charset="0"/>
              </a:rPr>
              <a:t>CLAN</a:t>
            </a:r>
            <a:endParaRPr lang="en-US" sz="1200" b="1" dirty="0">
              <a:solidFill>
                <a:schemeClr val="bg1"/>
              </a:solidFill>
              <a:latin typeface="Arial" pitchFamily="34" charset="0"/>
            </a:endParaRPr>
          </a:p>
          <a:p>
            <a:pPr eaLnBrk="0" hangingPunct="0">
              <a:spcBef>
                <a:spcPct val="35000"/>
              </a:spcBef>
              <a:tabLst>
                <a:tab pos="1092200" algn="l"/>
              </a:tabLst>
            </a:pPr>
            <a:r>
              <a:rPr lang="en-US" sz="1200" b="1" dirty="0">
                <a:solidFill>
                  <a:schemeClr val="bg1"/>
                </a:solidFill>
                <a:latin typeface="Arial" pitchFamily="34" charset="0"/>
              </a:rPr>
              <a:t>Orientation:	COLLABORATE</a:t>
            </a:r>
          </a:p>
          <a:p>
            <a:pPr eaLnBrk="0" hangingPunct="0">
              <a:spcBef>
                <a:spcPct val="35000"/>
              </a:spcBef>
              <a:tabLst>
                <a:tab pos="1092200" algn="l"/>
              </a:tabLst>
            </a:pPr>
            <a:r>
              <a:rPr lang="en-US" sz="1200" b="1" dirty="0">
                <a:solidFill>
                  <a:schemeClr val="bg1"/>
                </a:solidFill>
                <a:latin typeface="Arial" pitchFamily="34" charset="0"/>
              </a:rPr>
              <a:t>Leader Type:	Facilitator</a:t>
            </a:r>
            <a:br>
              <a:rPr lang="en-US" sz="1200" b="1" dirty="0">
                <a:solidFill>
                  <a:schemeClr val="bg1"/>
                </a:solidFill>
                <a:latin typeface="Arial" pitchFamily="34" charset="0"/>
              </a:rPr>
            </a:br>
            <a:r>
              <a:rPr lang="en-US" sz="1200" b="1" dirty="0">
                <a:solidFill>
                  <a:schemeClr val="bg1"/>
                </a:solidFill>
                <a:latin typeface="Arial" pitchFamily="34" charset="0"/>
              </a:rPr>
              <a:t>	Mentor</a:t>
            </a:r>
            <a:r>
              <a:rPr lang="en-US" sz="1200" dirty="0">
                <a:solidFill>
                  <a:schemeClr val="bg1"/>
                </a:solidFill>
                <a:latin typeface="Arial" pitchFamily="34" charset="0"/>
              </a:rPr>
              <a:t/>
            </a:r>
            <a:br>
              <a:rPr lang="en-US" sz="1200" dirty="0">
                <a:solidFill>
                  <a:schemeClr val="bg1"/>
                </a:solidFill>
                <a:latin typeface="Arial" pitchFamily="34" charset="0"/>
              </a:rPr>
            </a:br>
            <a:r>
              <a:rPr lang="en-US" sz="1200" dirty="0">
                <a:solidFill>
                  <a:schemeClr val="bg1"/>
                </a:solidFill>
                <a:latin typeface="Arial" pitchFamily="34" charset="0"/>
              </a:rPr>
              <a:t>	</a:t>
            </a:r>
            <a:r>
              <a:rPr lang="en-US" sz="1200" b="1" dirty="0" smtClean="0">
                <a:solidFill>
                  <a:schemeClr val="bg1"/>
                </a:solidFill>
                <a:latin typeface="Arial" pitchFamily="34" charset="0"/>
              </a:rPr>
              <a:t>Team builder</a:t>
            </a:r>
            <a:endParaRPr lang="en-US" sz="1200" b="1" dirty="0">
              <a:solidFill>
                <a:schemeClr val="bg1"/>
              </a:solidFill>
              <a:latin typeface="Arial" pitchFamily="34" charset="0"/>
            </a:endParaRPr>
          </a:p>
          <a:p>
            <a:pPr eaLnBrk="0" hangingPunct="0">
              <a:spcBef>
                <a:spcPct val="35000"/>
              </a:spcBef>
              <a:tabLst>
                <a:tab pos="1092200" algn="l"/>
              </a:tabLst>
            </a:pPr>
            <a:r>
              <a:rPr lang="en-US" sz="1200" b="1" dirty="0">
                <a:solidFill>
                  <a:schemeClr val="bg1"/>
                </a:solidFill>
                <a:latin typeface="Arial" pitchFamily="34" charset="0"/>
              </a:rPr>
              <a:t>Value Drivers:	Commitment</a:t>
            </a:r>
            <a:br>
              <a:rPr lang="en-US" sz="1200" b="1" dirty="0">
                <a:solidFill>
                  <a:schemeClr val="bg1"/>
                </a:solidFill>
                <a:latin typeface="Arial" pitchFamily="34" charset="0"/>
              </a:rPr>
            </a:br>
            <a:r>
              <a:rPr lang="en-US" sz="1200" b="1" dirty="0">
                <a:solidFill>
                  <a:schemeClr val="bg1"/>
                </a:solidFill>
                <a:latin typeface="Arial" pitchFamily="34" charset="0"/>
              </a:rPr>
              <a:t>	Communication</a:t>
            </a:r>
            <a:br>
              <a:rPr lang="en-US" sz="1200" b="1" dirty="0">
                <a:solidFill>
                  <a:schemeClr val="bg1"/>
                </a:solidFill>
                <a:latin typeface="Arial" pitchFamily="34" charset="0"/>
              </a:rPr>
            </a:br>
            <a:r>
              <a:rPr lang="en-US" sz="1200" b="1" dirty="0">
                <a:solidFill>
                  <a:schemeClr val="bg1"/>
                </a:solidFill>
                <a:latin typeface="Arial" pitchFamily="34" charset="0"/>
              </a:rPr>
              <a:t>	Development</a:t>
            </a:r>
          </a:p>
          <a:p>
            <a:pPr eaLnBrk="0" hangingPunct="0">
              <a:spcBef>
                <a:spcPct val="35000"/>
              </a:spcBef>
              <a:tabLst>
                <a:tab pos="1092200" algn="l"/>
              </a:tabLst>
            </a:pPr>
            <a:r>
              <a:rPr lang="en-US" sz="1200" b="1" dirty="0">
                <a:solidFill>
                  <a:schemeClr val="bg1"/>
                </a:solidFill>
                <a:latin typeface="Arial" pitchFamily="34" charset="0"/>
              </a:rPr>
              <a:t>Theory of	Human development</a:t>
            </a:r>
            <a:br>
              <a:rPr lang="en-US" sz="1200" b="1" dirty="0">
                <a:solidFill>
                  <a:schemeClr val="bg1"/>
                </a:solidFill>
                <a:latin typeface="Arial" pitchFamily="34" charset="0"/>
              </a:rPr>
            </a:br>
            <a:r>
              <a:rPr lang="en-US" sz="1200" b="1" dirty="0">
                <a:solidFill>
                  <a:schemeClr val="bg1"/>
                </a:solidFill>
                <a:latin typeface="Arial" pitchFamily="34" charset="0"/>
              </a:rPr>
              <a:t>Effectiveness:	and high commitment</a:t>
            </a:r>
            <a:br>
              <a:rPr lang="en-US" sz="1200" b="1" dirty="0">
                <a:solidFill>
                  <a:schemeClr val="bg1"/>
                </a:solidFill>
                <a:latin typeface="Arial" pitchFamily="34" charset="0"/>
              </a:rPr>
            </a:br>
            <a:r>
              <a:rPr lang="en-US" sz="1200" b="1" dirty="0">
                <a:solidFill>
                  <a:schemeClr val="bg1"/>
                </a:solidFill>
                <a:latin typeface="Arial" pitchFamily="34" charset="0"/>
              </a:rPr>
              <a:t>	produce effectiveness</a:t>
            </a:r>
          </a:p>
        </p:txBody>
      </p:sp>
      <p:sp>
        <p:nvSpPr>
          <p:cNvPr id="38920" name="Text Box 7"/>
          <p:cNvSpPr txBox="1">
            <a:spLocks noChangeArrowheads="1"/>
          </p:cNvSpPr>
          <p:nvPr/>
        </p:nvSpPr>
        <p:spPr bwMode="auto">
          <a:xfrm>
            <a:off x="4937125" y="1285875"/>
            <a:ext cx="2831206" cy="2443736"/>
          </a:xfrm>
          <a:prstGeom prst="rect">
            <a:avLst/>
          </a:prstGeom>
          <a:noFill/>
          <a:ln w="12700">
            <a:noFill/>
            <a:miter lim="800000"/>
            <a:headEnd type="none" w="sm" len="sm"/>
            <a:tailEnd type="none" w="sm" len="sm"/>
          </a:ln>
        </p:spPr>
        <p:txBody>
          <a:bodyPr wrap="none" lIns="91431" tIns="45715" rIns="91431" bIns="45715">
            <a:spAutoFit/>
          </a:bodyPr>
          <a:lstStyle/>
          <a:p>
            <a:pPr eaLnBrk="0" hangingPunct="0">
              <a:spcBef>
                <a:spcPct val="35000"/>
              </a:spcBef>
              <a:tabLst>
                <a:tab pos="1092200" algn="l"/>
              </a:tabLst>
            </a:pPr>
            <a:r>
              <a:rPr lang="en-US" sz="1200" b="1" dirty="0">
                <a:solidFill>
                  <a:schemeClr val="bg1"/>
                </a:solidFill>
                <a:latin typeface="Arial" pitchFamily="34" charset="0"/>
              </a:rPr>
              <a:t>Culture Type:	</a:t>
            </a:r>
            <a:r>
              <a:rPr lang="en-US" sz="1600" dirty="0">
                <a:solidFill>
                  <a:schemeClr val="bg1"/>
                </a:solidFill>
                <a:latin typeface="Arial Black" pitchFamily="34" charset="0"/>
              </a:rPr>
              <a:t>ADHOCRACY</a:t>
            </a:r>
            <a:endParaRPr lang="en-US" sz="1200" b="1" dirty="0">
              <a:solidFill>
                <a:schemeClr val="bg1"/>
              </a:solidFill>
              <a:latin typeface="Arial" pitchFamily="34" charset="0"/>
            </a:endParaRPr>
          </a:p>
          <a:p>
            <a:pPr eaLnBrk="0" hangingPunct="0">
              <a:spcBef>
                <a:spcPct val="35000"/>
              </a:spcBef>
              <a:tabLst>
                <a:tab pos="1092200" algn="l"/>
              </a:tabLst>
            </a:pPr>
            <a:r>
              <a:rPr lang="en-US" sz="1200" b="1" dirty="0">
                <a:solidFill>
                  <a:schemeClr val="bg1"/>
                </a:solidFill>
                <a:latin typeface="Arial" pitchFamily="34" charset="0"/>
              </a:rPr>
              <a:t>Orientation:	CREATE</a:t>
            </a:r>
          </a:p>
          <a:p>
            <a:pPr eaLnBrk="0" hangingPunct="0">
              <a:spcBef>
                <a:spcPct val="35000"/>
              </a:spcBef>
              <a:tabLst>
                <a:tab pos="1092200" algn="l"/>
              </a:tabLst>
            </a:pPr>
            <a:r>
              <a:rPr lang="en-US" sz="1200" b="1" dirty="0">
                <a:solidFill>
                  <a:schemeClr val="bg1"/>
                </a:solidFill>
                <a:latin typeface="Arial" pitchFamily="34" charset="0"/>
              </a:rPr>
              <a:t>Leader Type:	</a:t>
            </a:r>
            <a:r>
              <a:rPr lang="en-US" sz="1200" dirty="0">
                <a:solidFill>
                  <a:schemeClr val="bg1"/>
                </a:solidFill>
                <a:latin typeface="Arial" pitchFamily="34" charset="0"/>
              </a:rPr>
              <a:t>Innovator</a:t>
            </a:r>
            <a:br>
              <a:rPr lang="en-US" sz="1200" dirty="0">
                <a:solidFill>
                  <a:schemeClr val="bg1"/>
                </a:solidFill>
                <a:latin typeface="Arial" pitchFamily="34" charset="0"/>
              </a:rPr>
            </a:br>
            <a:r>
              <a:rPr lang="en-US" sz="1200" dirty="0">
                <a:solidFill>
                  <a:schemeClr val="bg1"/>
                </a:solidFill>
                <a:latin typeface="Arial" pitchFamily="34" charset="0"/>
              </a:rPr>
              <a:t>	Entrepreneur</a:t>
            </a:r>
            <a:br>
              <a:rPr lang="en-US" sz="1200" dirty="0">
                <a:solidFill>
                  <a:schemeClr val="bg1"/>
                </a:solidFill>
                <a:latin typeface="Arial" pitchFamily="34" charset="0"/>
              </a:rPr>
            </a:br>
            <a:r>
              <a:rPr lang="en-US" sz="1200" dirty="0">
                <a:solidFill>
                  <a:schemeClr val="bg1"/>
                </a:solidFill>
                <a:latin typeface="Arial" pitchFamily="34" charset="0"/>
              </a:rPr>
              <a:t>	Visionary</a:t>
            </a:r>
          </a:p>
          <a:p>
            <a:pPr eaLnBrk="0" hangingPunct="0">
              <a:spcBef>
                <a:spcPct val="35000"/>
              </a:spcBef>
              <a:tabLst>
                <a:tab pos="1092200" algn="l"/>
              </a:tabLst>
            </a:pPr>
            <a:r>
              <a:rPr lang="en-US" sz="1200" b="1" dirty="0">
                <a:solidFill>
                  <a:schemeClr val="bg1"/>
                </a:solidFill>
                <a:latin typeface="Arial" pitchFamily="34" charset="0"/>
              </a:rPr>
              <a:t>Value Drivers:</a:t>
            </a:r>
            <a:r>
              <a:rPr lang="en-US" sz="1200" dirty="0">
                <a:solidFill>
                  <a:schemeClr val="bg1"/>
                </a:solidFill>
                <a:latin typeface="Arial" pitchFamily="34" charset="0"/>
              </a:rPr>
              <a:t>	Innovative outputs</a:t>
            </a:r>
            <a:br>
              <a:rPr lang="en-US" sz="1200" dirty="0">
                <a:solidFill>
                  <a:schemeClr val="bg1"/>
                </a:solidFill>
                <a:latin typeface="Arial" pitchFamily="34" charset="0"/>
              </a:rPr>
            </a:br>
            <a:r>
              <a:rPr lang="en-US" sz="1200" dirty="0">
                <a:solidFill>
                  <a:schemeClr val="bg1"/>
                </a:solidFill>
                <a:latin typeface="Arial" pitchFamily="34" charset="0"/>
              </a:rPr>
              <a:t>	Transformation</a:t>
            </a:r>
            <a:br>
              <a:rPr lang="en-US" sz="1200" dirty="0">
                <a:solidFill>
                  <a:schemeClr val="bg1"/>
                </a:solidFill>
                <a:latin typeface="Arial" pitchFamily="34" charset="0"/>
              </a:rPr>
            </a:br>
            <a:r>
              <a:rPr lang="en-US" sz="1200" dirty="0">
                <a:solidFill>
                  <a:schemeClr val="bg1"/>
                </a:solidFill>
                <a:latin typeface="Arial" pitchFamily="34" charset="0"/>
              </a:rPr>
              <a:t>	Agility</a:t>
            </a:r>
          </a:p>
          <a:p>
            <a:pPr eaLnBrk="0" hangingPunct="0">
              <a:spcBef>
                <a:spcPct val="35000"/>
              </a:spcBef>
              <a:tabLst>
                <a:tab pos="1092200" algn="l"/>
              </a:tabLst>
            </a:pPr>
            <a:r>
              <a:rPr lang="en-US" sz="1200" b="1" dirty="0">
                <a:solidFill>
                  <a:schemeClr val="bg1"/>
                </a:solidFill>
                <a:latin typeface="Arial" pitchFamily="34" charset="0"/>
              </a:rPr>
              <a:t>Theory of</a:t>
            </a:r>
            <a:r>
              <a:rPr lang="en-US" sz="1200" dirty="0">
                <a:solidFill>
                  <a:schemeClr val="bg1"/>
                </a:solidFill>
                <a:latin typeface="Arial" pitchFamily="34" charset="0"/>
              </a:rPr>
              <a:t>	Innovativeness, vision,</a:t>
            </a:r>
            <a:br>
              <a:rPr lang="en-US" sz="1200" dirty="0">
                <a:solidFill>
                  <a:schemeClr val="bg1"/>
                </a:solidFill>
                <a:latin typeface="Arial" pitchFamily="34" charset="0"/>
              </a:rPr>
            </a:br>
            <a:r>
              <a:rPr lang="en-US" sz="1200" b="1" dirty="0">
                <a:solidFill>
                  <a:schemeClr val="bg1"/>
                </a:solidFill>
                <a:latin typeface="Arial" pitchFamily="34" charset="0"/>
              </a:rPr>
              <a:t>Effectiveness:	</a:t>
            </a:r>
            <a:r>
              <a:rPr lang="en-US" sz="1200" dirty="0">
                <a:solidFill>
                  <a:schemeClr val="bg1"/>
                </a:solidFill>
                <a:latin typeface="Arial" pitchFamily="34" charset="0"/>
              </a:rPr>
              <a:t>and constant change</a:t>
            </a:r>
            <a:br>
              <a:rPr lang="en-US" sz="1200" dirty="0">
                <a:solidFill>
                  <a:schemeClr val="bg1"/>
                </a:solidFill>
                <a:latin typeface="Arial" pitchFamily="34" charset="0"/>
              </a:rPr>
            </a:br>
            <a:r>
              <a:rPr lang="en-US" sz="1200" dirty="0">
                <a:solidFill>
                  <a:schemeClr val="bg1"/>
                </a:solidFill>
                <a:latin typeface="Arial" pitchFamily="34" charset="0"/>
              </a:rPr>
              <a:t>	produce effectiveness</a:t>
            </a:r>
            <a:endParaRPr lang="en-US" sz="1200" b="1" dirty="0">
              <a:solidFill>
                <a:schemeClr val="bg1"/>
              </a:solidFill>
              <a:latin typeface="Arial" pitchFamily="34" charset="0"/>
            </a:endParaRPr>
          </a:p>
        </p:txBody>
      </p:sp>
      <p:sp>
        <p:nvSpPr>
          <p:cNvPr id="38921" name="Text Box 8"/>
          <p:cNvSpPr txBox="1">
            <a:spLocks noChangeArrowheads="1"/>
          </p:cNvSpPr>
          <p:nvPr/>
        </p:nvSpPr>
        <p:spPr bwMode="auto">
          <a:xfrm>
            <a:off x="869" y="3513138"/>
            <a:ext cx="1266675" cy="523210"/>
          </a:xfrm>
          <a:prstGeom prst="rect">
            <a:avLst/>
          </a:prstGeom>
          <a:noFill/>
          <a:ln w="12700">
            <a:noFill/>
            <a:miter lim="800000"/>
            <a:headEnd type="none" w="sm" len="sm"/>
            <a:tailEnd type="none" w="sm" len="sm"/>
          </a:ln>
        </p:spPr>
        <p:txBody>
          <a:bodyPr wrap="none" lIns="91431" tIns="45715" rIns="91431" bIns="45715">
            <a:spAutoFit/>
          </a:bodyPr>
          <a:lstStyle/>
          <a:p>
            <a:pPr algn="ctr" eaLnBrk="0" hangingPunct="0"/>
            <a:r>
              <a:rPr lang="en-US" sz="1400" b="1" i="1" dirty="0">
                <a:latin typeface="Arial" pitchFamily="34" charset="0"/>
              </a:rPr>
              <a:t>Internal</a:t>
            </a:r>
          </a:p>
          <a:p>
            <a:pPr algn="ctr" eaLnBrk="0" hangingPunct="0"/>
            <a:r>
              <a:rPr lang="en-US" sz="1400" b="1" i="1" dirty="0">
                <a:latin typeface="Arial" pitchFamily="34" charset="0"/>
              </a:rPr>
              <a:t>Maintenance</a:t>
            </a:r>
          </a:p>
        </p:txBody>
      </p:sp>
      <p:sp>
        <p:nvSpPr>
          <p:cNvPr id="38922" name="Text Box 9"/>
          <p:cNvSpPr txBox="1">
            <a:spLocks noChangeArrowheads="1"/>
          </p:cNvSpPr>
          <p:nvPr/>
        </p:nvSpPr>
        <p:spPr bwMode="auto">
          <a:xfrm>
            <a:off x="1477963" y="3884613"/>
            <a:ext cx="3002727" cy="2443736"/>
          </a:xfrm>
          <a:prstGeom prst="rect">
            <a:avLst/>
          </a:prstGeom>
          <a:noFill/>
          <a:ln w="12700">
            <a:noFill/>
            <a:miter lim="800000"/>
            <a:headEnd type="none" w="sm" len="sm"/>
            <a:tailEnd type="none" w="sm" len="sm"/>
          </a:ln>
        </p:spPr>
        <p:txBody>
          <a:bodyPr wrap="none" lIns="91431" tIns="45715" rIns="91431" bIns="45715">
            <a:spAutoFit/>
          </a:bodyPr>
          <a:lstStyle/>
          <a:p>
            <a:pPr eaLnBrk="0" hangingPunct="0">
              <a:spcBef>
                <a:spcPct val="35000"/>
              </a:spcBef>
              <a:tabLst>
                <a:tab pos="1092200" algn="l"/>
              </a:tabLst>
            </a:pPr>
            <a:r>
              <a:rPr lang="en-US" sz="1200" b="1" dirty="0">
                <a:solidFill>
                  <a:schemeClr val="bg1"/>
                </a:solidFill>
                <a:latin typeface="Arial" pitchFamily="34" charset="0"/>
              </a:rPr>
              <a:t>Culture Type:	</a:t>
            </a:r>
            <a:r>
              <a:rPr lang="en-US" sz="1600" dirty="0">
                <a:solidFill>
                  <a:schemeClr val="bg1"/>
                </a:solidFill>
                <a:latin typeface="Arial Black" pitchFamily="34" charset="0"/>
              </a:rPr>
              <a:t>HIERARCHY</a:t>
            </a:r>
            <a:endParaRPr lang="en-US" sz="1200" b="1" dirty="0">
              <a:solidFill>
                <a:schemeClr val="bg1"/>
              </a:solidFill>
              <a:latin typeface="Arial" pitchFamily="34" charset="0"/>
            </a:endParaRPr>
          </a:p>
          <a:p>
            <a:pPr eaLnBrk="0" hangingPunct="0">
              <a:spcBef>
                <a:spcPct val="35000"/>
              </a:spcBef>
              <a:tabLst>
                <a:tab pos="1092200" algn="l"/>
              </a:tabLst>
            </a:pPr>
            <a:r>
              <a:rPr lang="en-US" sz="1200" b="1" dirty="0">
                <a:solidFill>
                  <a:schemeClr val="bg1"/>
                </a:solidFill>
                <a:latin typeface="Arial" pitchFamily="34" charset="0"/>
              </a:rPr>
              <a:t>Orientation:	CONTROL</a:t>
            </a:r>
          </a:p>
          <a:p>
            <a:pPr eaLnBrk="0" hangingPunct="0">
              <a:spcBef>
                <a:spcPct val="35000"/>
              </a:spcBef>
              <a:tabLst>
                <a:tab pos="1092200" algn="l"/>
              </a:tabLst>
            </a:pPr>
            <a:r>
              <a:rPr lang="en-US" sz="1200" b="1" dirty="0">
                <a:solidFill>
                  <a:schemeClr val="bg1"/>
                </a:solidFill>
                <a:latin typeface="Arial" pitchFamily="34" charset="0"/>
              </a:rPr>
              <a:t>Leader Type:	</a:t>
            </a:r>
            <a:r>
              <a:rPr lang="en-US" sz="1200" dirty="0">
                <a:solidFill>
                  <a:schemeClr val="bg1"/>
                </a:solidFill>
                <a:latin typeface="Arial" pitchFamily="34" charset="0"/>
              </a:rPr>
              <a:t>Coordinator</a:t>
            </a:r>
            <a:br>
              <a:rPr lang="en-US" sz="1200" dirty="0">
                <a:solidFill>
                  <a:schemeClr val="bg1"/>
                </a:solidFill>
                <a:latin typeface="Arial" pitchFamily="34" charset="0"/>
              </a:rPr>
            </a:br>
            <a:r>
              <a:rPr lang="en-US" sz="1200" dirty="0">
                <a:solidFill>
                  <a:schemeClr val="bg1"/>
                </a:solidFill>
                <a:latin typeface="Arial" pitchFamily="34" charset="0"/>
              </a:rPr>
              <a:t>	Monitor</a:t>
            </a:r>
            <a:br>
              <a:rPr lang="en-US" sz="1200" dirty="0">
                <a:solidFill>
                  <a:schemeClr val="bg1"/>
                </a:solidFill>
                <a:latin typeface="Arial" pitchFamily="34" charset="0"/>
              </a:rPr>
            </a:br>
            <a:r>
              <a:rPr lang="en-US" sz="1200" dirty="0">
                <a:solidFill>
                  <a:schemeClr val="bg1"/>
                </a:solidFill>
                <a:latin typeface="Arial" pitchFamily="34" charset="0"/>
              </a:rPr>
              <a:t>	Organizer</a:t>
            </a:r>
            <a:endParaRPr lang="en-US" sz="1200" b="1" dirty="0">
              <a:solidFill>
                <a:schemeClr val="bg1"/>
              </a:solidFill>
              <a:latin typeface="Arial" pitchFamily="34" charset="0"/>
            </a:endParaRPr>
          </a:p>
          <a:p>
            <a:pPr eaLnBrk="0" hangingPunct="0">
              <a:spcBef>
                <a:spcPct val="35000"/>
              </a:spcBef>
              <a:tabLst>
                <a:tab pos="1092200" algn="l"/>
              </a:tabLst>
            </a:pPr>
            <a:r>
              <a:rPr lang="en-US" sz="1200" b="1" dirty="0">
                <a:solidFill>
                  <a:schemeClr val="bg1"/>
                </a:solidFill>
                <a:latin typeface="Arial" pitchFamily="34" charset="0"/>
              </a:rPr>
              <a:t>Value Drivers:	</a:t>
            </a:r>
            <a:r>
              <a:rPr lang="en-US" sz="1200" dirty="0">
                <a:solidFill>
                  <a:schemeClr val="bg1"/>
                </a:solidFill>
                <a:latin typeface="Arial" pitchFamily="34" charset="0"/>
              </a:rPr>
              <a:t>Efficiency</a:t>
            </a:r>
            <a:br>
              <a:rPr lang="en-US" sz="1200" dirty="0">
                <a:solidFill>
                  <a:schemeClr val="bg1"/>
                </a:solidFill>
                <a:latin typeface="Arial" pitchFamily="34" charset="0"/>
              </a:rPr>
            </a:br>
            <a:r>
              <a:rPr lang="en-US" sz="1200" dirty="0">
                <a:solidFill>
                  <a:schemeClr val="bg1"/>
                </a:solidFill>
                <a:latin typeface="Arial" pitchFamily="34" charset="0"/>
              </a:rPr>
              <a:t>	</a:t>
            </a:r>
            <a:r>
              <a:rPr lang="en-US" sz="1200" dirty="0" smtClean="0">
                <a:solidFill>
                  <a:schemeClr val="bg1"/>
                </a:solidFill>
                <a:latin typeface="Arial" pitchFamily="34" charset="0"/>
              </a:rPr>
              <a:t>On Time</a:t>
            </a:r>
            <a:r>
              <a:rPr lang="en-US" sz="1200" dirty="0">
                <a:solidFill>
                  <a:schemeClr val="bg1"/>
                </a:solidFill>
                <a:latin typeface="Arial" pitchFamily="34" charset="0"/>
              </a:rPr>
              <a:t/>
            </a:r>
            <a:br>
              <a:rPr lang="en-US" sz="1200" dirty="0">
                <a:solidFill>
                  <a:schemeClr val="bg1"/>
                </a:solidFill>
                <a:latin typeface="Arial" pitchFamily="34" charset="0"/>
              </a:rPr>
            </a:br>
            <a:r>
              <a:rPr lang="en-US" sz="1200" dirty="0">
                <a:solidFill>
                  <a:schemeClr val="bg1"/>
                </a:solidFill>
                <a:latin typeface="Arial" pitchFamily="34" charset="0"/>
              </a:rPr>
              <a:t>	Consistency &amp; Uniformity</a:t>
            </a:r>
          </a:p>
          <a:p>
            <a:pPr eaLnBrk="0" hangingPunct="0">
              <a:spcBef>
                <a:spcPct val="35000"/>
              </a:spcBef>
              <a:tabLst>
                <a:tab pos="1092200" algn="l"/>
              </a:tabLst>
            </a:pPr>
            <a:r>
              <a:rPr lang="en-US" sz="1200" b="1" dirty="0">
                <a:solidFill>
                  <a:schemeClr val="bg1"/>
                </a:solidFill>
                <a:latin typeface="Arial" pitchFamily="34" charset="0"/>
              </a:rPr>
              <a:t>Theory of	</a:t>
            </a:r>
            <a:r>
              <a:rPr lang="en-US" sz="1200" dirty="0">
                <a:solidFill>
                  <a:schemeClr val="bg1"/>
                </a:solidFill>
                <a:latin typeface="Arial" pitchFamily="34" charset="0"/>
              </a:rPr>
              <a:t>Control and efficiency</a:t>
            </a:r>
            <a:r>
              <a:rPr lang="en-US" sz="1200" b="1" dirty="0">
                <a:solidFill>
                  <a:schemeClr val="bg1"/>
                </a:solidFill>
                <a:latin typeface="Arial" pitchFamily="34" charset="0"/>
              </a:rPr>
              <a:t/>
            </a:r>
            <a:br>
              <a:rPr lang="en-US" sz="1200" b="1" dirty="0">
                <a:solidFill>
                  <a:schemeClr val="bg1"/>
                </a:solidFill>
                <a:latin typeface="Arial" pitchFamily="34" charset="0"/>
              </a:rPr>
            </a:br>
            <a:r>
              <a:rPr lang="en-US" sz="1200" b="1" dirty="0">
                <a:solidFill>
                  <a:schemeClr val="bg1"/>
                </a:solidFill>
                <a:latin typeface="Arial" pitchFamily="34" charset="0"/>
              </a:rPr>
              <a:t>Effectiveness:	</a:t>
            </a:r>
            <a:r>
              <a:rPr lang="en-US" sz="1200" dirty="0">
                <a:solidFill>
                  <a:schemeClr val="bg1"/>
                </a:solidFill>
                <a:latin typeface="Arial" pitchFamily="34" charset="0"/>
              </a:rPr>
              <a:t>with capable processes</a:t>
            </a:r>
            <a:br>
              <a:rPr lang="en-US" sz="1200" dirty="0">
                <a:solidFill>
                  <a:schemeClr val="bg1"/>
                </a:solidFill>
                <a:latin typeface="Arial" pitchFamily="34" charset="0"/>
              </a:rPr>
            </a:br>
            <a:r>
              <a:rPr lang="en-US" sz="1200" dirty="0">
                <a:solidFill>
                  <a:schemeClr val="bg1"/>
                </a:solidFill>
                <a:latin typeface="Arial" pitchFamily="34" charset="0"/>
              </a:rPr>
              <a:t>	produce effectiveness</a:t>
            </a:r>
          </a:p>
        </p:txBody>
      </p:sp>
      <p:sp>
        <p:nvSpPr>
          <p:cNvPr id="38923" name="Text Box 10"/>
          <p:cNvSpPr txBox="1">
            <a:spLocks noChangeArrowheads="1"/>
          </p:cNvSpPr>
          <p:nvPr/>
        </p:nvSpPr>
        <p:spPr bwMode="auto">
          <a:xfrm>
            <a:off x="4953000" y="3886200"/>
            <a:ext cx="2906547" cy="2443736"/>
          </a:xfrm>
          <a:prstGeom prst="rect">
            <a:avLst/>
          </a:prstGeom>
          <a:noFill/>
          <a:ln w="12700">
            <a:noFill/>
            <a:miter lim="800000"/>
            <a:headEnd type="none" w="sm" len="sm"/>
            <a:tailEnd type="none" w="sm" len="sm"/>
          </a:ln>
        </p:spPr>
        <p:txBody>
          <a:bodyPr wrap="none" lIns="91431" tIns="45715" rIns="91431" bIns="45715">
            <a:spAutoFit/>
          </a:bodyPr>
          <a:lstStyle/>
          <a:p>
            <a:pPr eaLnBrk="0" hangingPunct="0">
              <a:spcBef>
                <a:spcPct val="35000"/>
              </a:spcBef>
              <a:tabLst>
                <a:tab pos="1092200" algn="l"/>
              </a:tabLst>
            </a:pPr>
            <a:r>
              <a:rPr lang="en-US" sz="1200" b="1" dirty="0">
                <a:solidFill>
                  <a:schemeClr val="bg1"/>
                </a:solidFill>
                <a:latin typeface="Arial" pitchFamily="34" charset="0"/>
              </a:rPr>
              <a:t>Culture Type:	</a:t>
            </a:r>
            <a:r>
              <a:rPr lang="en-US" sz="1600" dirty="0">
                <a:solidFill>
                  <a:schemeClr val="bg1"/>
                </a:solidFill>
                <a:latin typeface="Arial Black" pitchFamily="34" charset="0"/>
              </a:rPr>
              <a:t>MARKET</a:t>
            </a:r>
            <a:endParaRPr lang="en-US" sz="1200" b="1" dirty="0">
              <a:solidFill>
                <a:schemeClr val="bg1"/>
              </a:solidFill>
              <a:latin typeface="Arial" pitchFamily="34" charset="0"/>
            </a:endParaRPr>
          </a:p>
          <a:p>
            <a:pPr eaLnBrk="0" hangingPunct="0">
              <a:spcBef>
                <a:spcPct val="35000"/>
              </a:spcBef>
              <a:tabLst>
                <a:tab pos="1092200" algn="l"/>
              </a:tabLst>
            </a:pPr>
            <a:r>
              <a:rPr lang="en-US" sz="1200" b="1" dirty="0">
                <a:solidFill>
                  <a:schemeClr val="bg1"/>
                </a:solidFill>
                <a:latin typeface="Arial" pitchFamily="34" charset="0"/>
              </a:rPr>
              <a:t>Orientation:	COMPETE</a:t>
            </a:r>
          </a:p>
          <a:p>
            <a:pPr eaLnBrk="0" hangingPunct="0">
              <a:spcBef>
                <a:spcPct val="35000"/>
              </a:spcBef>
              <a:tabLst>
                <a:tab pos="1092200" algn="l"/>
              </a:tabLst>
            </a:pPr>
            <a:r>
              <a:rPr lang="en-US" sz="1200" b="1" dirty="0">
                <a:solidFill>
                  <a:schemeClr val="bg1"/>
                </a:solidFill>
                <a:latin typeface="Arial" pitchFamily="34" charset="0"/>
              </a:rPr>
              <a:t>Leader Type:	</a:t>
            </a:r>
            <a:r>
              <a:rPr lang="en-US" sz="1200" dirty="0">
                <a:solidFill>
                  <a:schemeClr val="bg1"/>
                </a:solidFill>
                <a:latin typeface="Arial" pitchFamily="34" charset="0"/>
              </a:rPr>
              <a:t>Hard-driver</a:t>
            </a:r>
            <a:br>
              <a:rPr lang="en-US" sz="1200" dirty="0">
                <a:solidFill>
                  <a:schemeClr val="bg1"/>
                </a:solidFill>
                <a:latin typeface="Arial" pitchFamily="34" charset="0"/>
              </a:rPr>
            </a:br>
            <a:r>
              <a:rPr lang="en-US" sz="1200" dirty="0">
                <a:solidFill>
                  <a:schemeClr val="bg1"/>
                </a:solidFill>
                <a:latin typeface="Arial" pitchFamily="34" charset="0"/>
              </a:rPr>
              <a:t>	Competitor</a:t>
            </a:r>
            <a:br>
              <a:rPr lang="en-US" sz="1200" dirty="0">
                <a:solidFill>
                  <a:schemeClr val="bg1"/>
                </a:solidFill>
                <a:latin typeface="Arial" pitchFamily="34" charset="0"/>
              </a:rPr>
            </a:br>
            <a:r>
              <a:rPr lang="en-US" sz="1200" dirty="0">
                <a:solidFill>
                  <a:schemeClr val="bg1"/>
                </a:solidFill>
                <a:latin typeface="Arial" pitchFamily="34" charset="0"/>
              </a:rPr>
              <a:t>	Producer</a:t>
            </a:r>
            <a:endParaRPr lang="en-US" sz="1200" b="1" dirty="0">
              <a:solidFill>
                <a:schemeClr val="bg1"/>
              </a:solidFill>
              <a:latin typeface="Arial" pitchFamily="34" charset="0"/>
            </a:endParaRPr>
          </a:p>
          <a:p>
            <a:pPr eaLnBrk="0" hangingPunct="0">
              <a:spcBef>
                <a:spcPct val="35000"/>
              </a:spcBef>
              <a:tabLst>
                <a:tab pos="1092200" algn="l"/>
              </a:tabLst>
            </a:pPr>
            <a:r>
              <a:rPr lang="en-US" sz="1200" b="1" dirty="0">
                <a:solidFill>
                  <a:schemeClr val="bg1"/>
                </a:solidFill>
                <a:latin typeface="Arial" pitchFamily="34" charset="0"/>
              </a:rPr>
              <a:t>Value Drivers:	</a:t>
            </a:r>
            <a:r>
              <a:rPr lang="en-US" sz="1200" dirty="0">
                <a:solidFill>
                  <a:schemeClr val="bg1"/>
                </a:solidFill>
                <a:latin typeface="Arial" pitchFamily="34" charset="0"/>
              </a:rPr>
              <a:t>Market share</a:t>
            </a:r>
            <a:br>
              <a:rPr lang="en-US" sz="1200" dirty="0">
                <a:solidFill>
                  <a:schemeClr val="bg1"/>
                </a:solidFill>
                <a:latin typeface="Arial" pitchFamily="34" charset="0"/>
              </a:rPr>
            </a:br>
            <a:r>
              <a:rPr lang="en-US" sz="1200" dirty="0">
                <a:solidFill>
                  <a:schemeClr val="bg1"/>
                </a:solidFill>
                <a:latin typeface="Arial" pitchFamily="34" charset="0"/>
              </a:rPr>
              <a:t>	Goal achievement</a:t>
            </a:r>
            <a:br>
              <a:rPr lang="en-US" sz="1200" dirty="0">
                <a:solidFill>
                  <a:schemeClr val="bg1"/>
                </a:solidFill>
                <a:latin typeface="Arial" pitchFamily="34" charset="0"/>
              </a:rPr>
            </a:br>
            <a:r>
              <a:rPr lang="en-US" sz="1200" dirty="0">
                <a:solidFill>
                  <a:schemeClr val="bg1"/>
                </a:solidFill>
                <a:latin typeface="Arial" pitchFamily="34" charset="0"/>
              </a:rPr>
              <a:t>	Profitability</a:t>
            </a:r>
          </a:p>
          <a:p>
            <a:pPr eaLnBrk="0" hangingPunct="0">
              <a:spcBef>
                <a:spcPct val="35000"/>
              </a:spcBef>
              <a:tabLst>
                <a:tab pos="1092200" algn="l"/>
              </a:tabLst>
            </a:pPr>
            <a:r>
              <a:rPr lang="en-US" sz="1200" b="1" dirty="0">
                <a:solidFill>
                  <a:schemeClr val="bg1"/>
                </a:solidFill>
                <a:latin typeface="Arial" pitchFamily="34" charset="0"/>
              </a:rPr>
              <a:t>Theory of	</a:t>
            </a:r>
            <a:r>
              <a:rPr lang="en-US" sz="1200" dirty="0">
                <a:solidFill>
                  <a:schemeClr val="bg1"/>
                </a:solidFill>
                <a:latin typeface="Arial" pitchFamily="34" charset="0"/>
              </a:rPr>
              <a:t>Aggressively competing</a:t>
            </a:r>
            <a:r>
              <a:rPr lang="en-US" sz="1200" b="1" dirty="0">
                <a:solidFill>
                  <a:schemeClr val="bg1"/>
                </a:solidFill>
                <a:latin typeface="Arial" pitchFamily="34" charset="0"/>
              </a:rPr>
              <a:t/>
            </a:r>
            <a:br>
              <a:rPr lang="en-US" sz="1200" b="1" dirty="0">
                <a:solidFill>
                  <a:schemeClr val="bg1"/>
                </a:solidFill>
                <a:latin typeface="Arial" pitchFamily="34" charset="0"/>
              </a:rPr>
            </a:br>
            <a:r>
              <a:rPr lang="en-US" sz="1200" b="1" dirty="0">
                <a:solidFill>
                  <a:schemeClr val="bg1"/>
                </a:solidFill>
                <a:latin typeface="Arial" pitchFamily="34" charset="0"/>
              </a:rPr>
              <a:t>Effectiveness:	</a:t>
            </a:r>
            <a:r>
              <a:rPr lang="en-US" sz="1200" dirty="0">
                <a:solidFill>
                  <a:schemeClr val="bg1"/>
                </a:solidFill>
                <a:latin typeface="Arial" pitchFamily="34" charset="0"/>
              </a:rPr>
              <a:t>and customer focus</a:t>
            </a:r>
            <a:br>
              <a:rPr lang="en-US" sz="1200" dirty="0">
                <a:solidFill>
                  <a:schemeClr val="bg1"/>
                </a:solidFill>
                <a:latin typeface="Arial" pitchFamily="34" charset="0"/>
              </a:rPr>
            </a:br>
            <a:r>
              <a:rPr lang="en-US" sz="1200" dirty="0">
                <a:solidFill>
                  <a:schemeClr val="bg1"/>
                </a:solidFill>
                <a:latin typeface="Arial" pitchFamily="34" charset="0"/>
              </a:rPr>
              <a:t>	produce effectiveness</a:t>
            </a:r>
          </a:p>
        </p:txBody>
      </p:sp>
      <p:sp>
        <p:nvSpPr>
          <p:cNvPr id="38924" name="Text Box 11"/>
          <p:cNvSpPr txBox="1">
            <a:spLocks noChangeArrowheads="1"/>
          </p:cNvSpPr>
          <p:nvPr/>
        </p:nvSpPr>
        <p:spPr bwMode="auto">
          <a:xfrm>
            <a:off x="7851584" y="3490913"/>
            <a:ext cx="1157671" cy="523210"/>
          </a:xfrm>
          <a:prstGeom prst="rect">
            <a:avLst/>
          </a:prstGeom>
          <a:noFill/>
          <a:ln w="12700">
            <a:noFill/>
            <a:miter lim="800000"/>
            <a:headEnd type="none" w="sm" len="sm"/>
            <a:tailEnd type="none" w="sm" len="sm"/>
          </a:ln>
        </p:spPr>
        <p:txBody>
          <a:bodyPr wrap="none" lIns="91431" tIns="45715" rIns="91431" bIns="45715">
            <a:spAutoFit/>
          </a:bodyPr>
          <a:lstStyle/>
          <a:p>
            <a:pPr algn="ctr" eaLnBrk="0" hangingPunct="0"/>
            <a:r>
              <a:rPr lang="en-US" sz="1400" b="1" i="1" dirty="0">
                <a:latin typeface="Arial" pitchFamily="34" charset="0"/>
              </a:rPr>
              <a:t>External</a:t>
            </a:r>
          </a:p>
          <a:p>
            <a:pPr algn="ctr" eaLnBrk="0" hangingPunct="0"/>
            <a:r>
              <a:rPr lang="en-US" sz="1400" b="1" i="1" dirty="0">
                <a:latin typeface="Arial" pitchFamily="34" charset="0"/>
              </a:rPr>
              <a:t>Positioning</a:t>
            </a:r>
          </a:p>
        </p:txBody>
      </p:sp>
      <p:sp>
        <p:nvSpPr>
          <p:cNvPr id="38925" name="Text Box 12"/>
          <p:cNvSpPr txBox="1">
            <a:spLocks noChangeArrowheads="1"/>
          </p:cNvSpPr>
          <p:nvPr/>
        </p:nvSpPr>
        <p:spPr bwMode="auto">
          <a:xfrm>
            <a:off x="4206437" y="6338888"/>
            <a:ext cx="880351" cy="523210"/>
          </a:xfrm>
          <a:prstGeom prst="rect">
            <a:avLst/>
          </a:prstGeom>
          <a:noFill/>
          <a:ln w="12700">
            <a:noFill/>
            <a:miter lim="800000"/>
            <a:headEnd type="none" w="sm" len="sm"/>
            <a:tailEnd type="none" w="sm" len="sm"/>
          </a:ln>
        </p:spPr>
        <p:txBody>
          <a:bodyPr wrap="none" lIns="91431" tIns="45715" rIns="91431" bIns="45715">
            <a:spAutoFit/>
          </a:bodyPr>
          <a:lstStyle/>
          <a:p>
            <a:pPr algn="ctr" eaLnBrk="0" hangingPunct="0"/>
            <a:r>
              <a:rPr lang="en-US" sz="1400" b="1" i="1" dirty="0">
                <a:latin typeface="Arial" pitchFamily="34" charset="0"/>
              </a:rPr>
              <a:t>Stability</a:t>
            </a:r>
          </a:p>
          <a:p>
            <a:pPr algn="ctr" eaLnBrk="0" hangingPunct="0"/>
            <a:r>
              <a:rPr lang="en-US" sz="1400" b="1" i="1" dirty="0">
                <a:latin typeface="Arial" pitchFamily="34" charset="0"/>
              </a:rPr>
              <a:t>Control</a:t>
            </a:r>
          </a:p>
        </p:txBody>
      </p:sp>
      <p:grpSp>
        <p:nvGrpSpPr>
          <p:cNvPr id="2" name="Group 13"/>
          <p:cNvGrpSpPr>
            <a:grpSpLocks/>
          </p:cNvGrpSpPr>
          <p:nvPr/>
        </p:nvGrpSpPr>
        <p:grpSpPr bwMode="auto">
          <a:xfrm>
            <a:off x="2670175" y="1241425"/>
            <a:ext cx="3811588" cy="5113338"/>
            <a:chOff x="1691" y="584"/>
            <a:chExt cx="2401" cy="3220"/>
          </a:xfrm>
        </p:grpSpPr>
        <p:sp>
          <p:nvSpPr>
            <p:cNvPr id="38933" name="Line 14"/>
            <p:cNvSpPr>
              <a:spLocks noChangeShapeType="1"/>
            </p:cNvSpPr>
            <p:nvPr/>
          </p:nvSpPr>
          <p:spPr bwMode="auto">
            <a:xfrm rot="-5400000">
              <a:off x="2892" y="993"/>
              <a:ext cx="0" cy="2401"/>
            </a:xfrm>
            <a:prstGeom prst="line">
              <a:avLst/>
            </a:prstGeom>
            <a:noFill/>
            <a:ln w="38100">
              <a:solidFill>
                <a:srgbClr val="082668"/>
              </a:solidFill>
              <a:round/>
              <a:headEnd type="none" w="sm" len="sm"/>
              <a:tailEnd type="none" w="sm" len="sm"/>
            </a:ln>
          </p:spPr>
          <p:txBody>
            <a:bodyPr wrap="none" anchor="ctr"/>
            <a:lstStyle/>
            <a:p>
              <a:endParaRPr lang="en-US"/>
            </a:p>
          </p:txBody>
        </p:sp>
        <p:sp>
          <p:nvSpPr>
            <p:cNvPr id="38934" name="Line 15"/>
            <p:cNvSpPr>
              <a:spLocks noChangeShapeType="1"/>
            </p:cNvSpPr>
            <p:nvPr/>
          </p:nvSpPr>
          <p:spPr bwMode="auto">
            <a:xfrm>
              <a:off x="2891" y="584"/>
              <a:ext cx="0" cy="3220"/>
            </a:xfrm>
            <a:prstGeom prst="line">
              <a:avLst/>
            </a:prstGeom>
            <a:noFill/>
            <a:ln w="38100">
              <a:solidFill>
                <a:srgbClr val="082668"/>
              </a:solidFill>
              <a:round/>
              <a:headEnd type="none" w="sm" len="sm"/>
              <a:tailEnd type="none" w="sm" len="sm"/>
            </a:ln>
          </p:spPr>
          <p:txBody>
            <a:bodyPr wrap="none" anchor="ctr"/>
            <a:lstStyle/>
            <a:p>
              <a:endParaRPr lang="en-US"/>
            </a:p>
          </p:txBody>
        </p:sp>
      </p:grpSp>
      <p:sp>
        <p:nvSpPr>
          <p:cNvPr id="38927" name="Text Box 16"/>
          <p:cNvSpPr txBox="1">
            <a:spLocks noChangeArrowheads="1"/>
          </p:cNvSpPr>
          <p:nvPr/>
        </p:nvSpPr>
        <p:spPr bwMode="auto">
          <a:xfrm>
            <a:off x="0" y="5715000"/>
            <a:ext cx="1524000" cy="581025"/>
          </a:xfrm>
          <a:prstGeom prst="rect">
            <a:avLst/>
          </a:prstGeom>
          <a:noFill/>
          <a:ln w="12700">
            <a:noFill/>
            <a:miter lim="800000"/>
            <a:headEnd type="none" w="sm" len="sm"/>
            <a:tailEnd type="none" w="sm" len="sm"/>
          </a:ln>
        </p:spPr>
        <p:txBody>
          <a:bodyPr lIns="91431" tIns="45715" rIns="91431" bIns="45715">
            <a:spAutoFit/>
          </a:bodyPr>
          <a:lstStyle/>
          <a:p>
            <a:pPr eaLnBrk="0" hangingPunct="0"/>
            <a:r>
              <a:rPr lang="en-US" sz="1600" b="1">
                <a:solidFill>
                  <a:schemeClr val="tx2"/>
                </a:solidFill>
                <a:latin typeface="Arial" pitchFamily="34" charset="0"/>
              </a:rPr>
              <a:t>Incremental</a:t>
            </a:r>
          </a:p>
          <a:p>
            <a:pPr eaLnBrk="0" hangingPunct="0"/>
            <a:r>
              <a:rPr lang="en-US" sz="1600" b="1">
                <a:solidFill>
                  <a:schemeClr val="tx2"/>
                </a:solidFill>
                <a:latin typeface="Arial" pitchFamily="34" charset="0"/>
              </a:rPr>
              <a:t>   Change</a:t>
            </a:r>
          </a:p>
        </p:txBody>
      </p:sp>
      <p:sp>
        <p:nvSpPr>
          <p:cNvPr id="38928" name="Text Box 17"/>
          <p:cNvSpPr txBox="1">
            <a:spLocks noChangeArrowheads="1"/>
          </p:cNvSpPr>
          <p:nvPr/>
        </p:nvSpPr>
        <p:spPr bwMode="auto">
          <a:xfrm>
            <a:off x="7620000" y="5562600"/>
            <a:ext cx="1295400" cy="581025"/>
          </a:xfrm>
          <a:prstGeom prst="rect">
            <a:avLst/>
          </a:prstGeom>
          <a:noFill/>
          <a:ln w="12700">
            <a:noFill/>
            <a:miter lim="800000"/>
            <a:headEnd type="none" w="sm" len="sm"/>
            <a:tailEnd type="none" w="sm" len="sm"/>
          </a:ln>
        </p:spPr>
        <p:txBody>
          <a:bodyPr wrap="square" lIns="91431" tIns="45715" rIns="91431" bIns="45715">
            <a:spAutoFit/>
          </a:bodyPr>
          <a:lstStyle/>
          <a:p>
            <a:pPr algn="r" eaLnBrk="0" hangingPunct="0"/>
            <a:r>
              <a:rPr lang="en-US" sz="1600" b="1" dirty="0" smtClean="0">
                <a:solidFill>
                  <a:schemeClr val="tx2"/>
                </a:solidFill>
                <a:latin typeface="Arial" pitchFamily="34" charset="0"/>
              </a:rPr>
              <a:t>Fast   </a:t>
            </a:r>
            <a:endParaRPr lang="en-US" sz="1600" b="1" dirty="0">
              <a:solidFill>
                <a:schemeClr val="tx2"/>
              </a:solidFill>
              <a:latin typeface="Arial" pitchFamily="34" charset="0"/>
            </a:endParaRPr>
          </a:p>
          <a:p>
            <a:pPr algn="r" eaLnBrk="0" hangingPunct="0"/>
            <a:r>
              <a:rPr lang="en-US" sz="1600" b="1" dirty="0">
                <a:solidFill>
                  <a:schemeClr val="tx2"/>
                </a:solidFill>
                <a:latin typeface="Arial" pitchFamily="34" charset="0"/>
              </a:rPr>
              <a:t> Change</a:t>
            </a:r>
          </a:p>
        </p:txBody>
      </p:sp>
      <p:sp>
        <p:nvSpPr>
          <p:cNvPr id="38929" name="Text Box 18"/>
          <p:cNvSpPr txBox="1">
            <a:spLocks noChangeArrowheads="1"/>
          </p:cNvSpPr>
          <p:nvPr/>
        </p:nvSpPr>
        <p:spPr bwMode="auto">
          <a:xfrm>
            <a:off x="0" y="1371600"/>
            <a:ext cx="1339850" cy="581025"/>
          </a:xfrm>
          <a:prstGeom prst="rect">
            <a:avLst/>
          </a:prstGeom>
          <a:noFill/>
          <a:ln w="12700">
            <a:noFill/>
            <a:miter lim="800000"/>
            <a:headEnd type="none" w="sm" len="sm"/>
            <a:tailEnd type="none" w="sm" len="sm"/>
          </a:ln>
        </p:spPr>
        <p:txBody>
          <a:bodyPr lIns="91431" tIns="45715" rIns="91431" bIns="45715">
            <a:spAutoFit/>
          </a:bodyPr>
          <a:lstStyle/>
          <a:p>
            <a:pPr eaLnBrk="0" hangingPunct="0"/>
            <a:r>
              <a:rPr lang="en-US" sz="1600" b="1">
                <a:solidFill>
                  <a:schemeClr val="tx2"/>
                </a:solidFill>
                <a:latin typeface="Arial" pitchFamily="34" charset="0"/>
              </a:rPr>
              <a:t>Long-term</a:t>
            </a:r>
          </a:p>
          <a:p>
            <a:pPr eaLnBrk="0" hangingPunct="0"/>
            <a:r>
              <a:rPr lang="en-US" sz="1600" b="1">
                <a:solidFill>
                  <a:schemeClr val="tx2"/>
                </a:solidFill>
                <a:latin typeface="Arial" pitchFamily="34" charset="0"/>
              </a:rPr>
              <a:t>   Change</a:t>
            </a:r>
          </a:p>
        </p:txBody>
      </p:sp>
      <p:sp>
        <p:nvSpPr>
          <p:cNvPr id="38930" name="Text Box 19"/>
          <p:cNvSpPr txBox="1">
            <a:spLocks noChangeArrowheads="1"/>
          </p:cNvSpPr>
          <p:nvPr/>
        </p:nvSpPr>
        <p:spPr bwMode="auto">
          <a:xfrm>
            <a:off x="3984101" y="704850"/>
            <a:ext cx="1226600" cy="523210"/>
          </a:xfrm>
          <a:prstGeom prst="rect">
            <a:avLst/>
          </a:prstGeom>
          <a:noFill/>
          <a:ln w="12700">
            <a:noFill/>
            <a:miter lim="800000"/>
            <a:headEnd type="none" w="sm" len="sm"/>
            <a:tailEnd type="none" w="sm" len="sm"/>
          </a:ln>
        </p:spPr>
        <p:txBody>
          <a:bodyPr wrap="none" lIns="91431" tIns="45715" rIns="91431" bIns="45715">
            <a:spAutoFit/>
          </a:bodyPr>
          <a:lstStyle/>
          <a:p>
            <a:pPr algn="ctr" eaLnBrk="0" hangingPunct="0"/>
            <a:r>
              <a:rPr lang="en-US" sz="1400" b="1" i="1" dirty="0">
                <a:latin typeface="Arial" pitchFamily="34" charset="0"/>
              </a:rPr>
              <a:t>Individuality</a:t>
            </a:r>
          </a:p>
          <a:p>
            <a:pPr algn="ctr" eaLnBrk="0" hangingPunct="0"/>
            <a:r>
              <a:rPr lang="en-US" sz="1400" b="1" i="1" dirty="0">
                <a:latin typeface="Arial" pitchFamily="34" charset="0"/>
              </a:rPr>
              <a:t>Flexibility</a:t>
            </a:r>
          </a:p>
        </p:txBody>
      </p:sp>
      <p:sp>
        <p:nvSpPr>
          <p:cNvPr id="38931" name="Text Box 20"/>
          <p:cNvSpPr txBox="1">
            <a:spLocks noChangeArrowheads="1"/>
          </p:cNvSpPr>
          <p:nvPr/>
        </p:nvSpPr>
        <p:spPr bwMode="auto">
          <a:xfrm>
            <a:off x="7543800" y="1447800"/>
            <a:ext cx="1400175" cy="581025"/>
          </a:xfrm>
          <a:prstGeom prst="rect">
            <a:avLst/>
          </a:prstGeom>
          <a:noFill/>
          <a:ln w="12700">
            <a:noFill/>
            <a:miter lim="800000"/>
            <a:headEnd type="none" w="sm" len="sm"/>
            <a:tailEnd type="none" w="sm" len="sm"/>
          </a:ln>
        </p:spPr>
        <p:txBody>
          <a:bodyPr lIns="91431" tIns="45715" rIns="91431" bIns="45715">
            <a:spAutoFit/>
          </a:bodyPr>
          <a:lstStyle/>
          <a:p>
            <a:pPr algn="r" eaLnBrk="0" hangingPunct="0"/>
            <a:r>
              <a:rPr lang="en-US" sz="1600" b="1" dirty="0">
                <a:solidFill>
                  <a:schemeClr val="tx2"/>
                </a:solidFill>
                <a:latin typeface="Arial" pitchFamily="34" charset="0"/>
              </a:rPr>
              <a:t>New</a:t>
            </a:r>
          </a:p>
          <a:p>
            <a:pPr algn="r" eaLnBrk="0" hangingPunct="0"/>
            <a:r>
              <a:rPr lang="en-US" sz="1600" b="1" dirty="0">
                <a:solidFill>
                  <a:schemeClr val="tx2"/>
                </a:solidFill>
                <a:latin typeface="Arial" pitchFamily="34" charset="0"/>
              </a:rPr>
              <a:t>    Change</a:t>
            </a:r>
          </a:p>
        </p:txBody>
      </p:sp>
      <p:sp>
        <p:nvSpPr>
          <p:cNvPr id="38932" name="Text Box 21"/>
          <p:cNvSpPr txBox="1">
            <a:spLocks noChangeArrowheads="1"/>
          </p:cNvSpPr>
          <p:nvPr/>
        </p:nvSpPr>
        <p:spPr bwMode="auto">
          <a:xfrm>
            <a:off x="457200" y="152400"/>
            <a:ext cx="7543800" cy="511175"/>
          </a:xfrm>
          <a:prstGeom prst="rect">
            <a:avLst/>
          </a:prstGeom>
          <a:noFill/>
          <a:ln w="9525">
            <a:noFill/>
            <a:miter lim="800000"/>
            <a:headEnd/>
            <a:tailEnd/>
          </a:ln>
        </p:spPr>
        <p:txBody>
          <a:bodyPr lIns="91404" tIns="45703" rIns="91404" bIns="45703">
            <a:spAutoFit/>
          </a:bodyPr>
          <a:lstStyle/>
          <a:p>
            <a:pPr eaLnBrk="0" hangingPunct="0">
              <a:lnSpc>
                <a:spcPct val="98000"/>
              </a:lnSpc>
              <a:spcBef>
                <a:spcPct val="50000"/>
              </a:spcBef>
            </a:pPr>
            <a:r>
              <a:rPr lang="en-US" sz="2800" b="1" dirty="0">
                <a:solidFill>
                  <a:schemeClr val="tx2"/>
                </a:solidFill>
                <a:latin typeface="BISansCond" charset="0"/>
              </a:rPr>
              <a:t>           </a:t>
            </a:r>
            <a:r>
              <a:rPr lang="en-US" sz="2800" i="1" dirty="0">
                <a:latin typeface="BISansCond" charset="0"/>
              </a:rPr>
              <a:t>The Competing Values Framework</a:t>
            </a:r>
          </a:p>
        </p:txBody>
      </p:sp>
    </p:spTree>
    <p:extLst>
      <p:ext uri="{BB962C8B-B14F-4D97-AF65-F5344CB8AC3E}">
        <p14:creationId xmlns:p14="http://schemas.microsoft.com/office/powerpoint/2010/main" val="25390775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381000"/>
            <a:ext cx="8382000" cy="685800"/>
          </a:xfrm>
          <a:solidFill>
            <a:schemeClr val="bg1"/>
          </a:solidFill>
        </p:spPr>
        <p:txBody>
          <a:bodyPr>
            <a:normAutofit/>
          </a:bodyPr>
          <a:lstStyle/>
          <a:p>
            <a:pPr eaLnBrk="1" hangingPunct="1"/>
            <a:r>
              <a:rPr lang="en-US" sz="3600" dirty="0" smtClean="0"/>
              <a:t>   </a:t>
            </a:r>
            <a:r>
              <a:rPr lang="en-US" sz="3600" dirty="0" smtClean="0">
                <a:solidFill>
                  <a:schemeClr val="tx1"/>
                </a:solidFill>
              </a:rPr>
              <a:t>Organizational Culture Change Process</a:t>
            </a:r>
          </a:p>
        </p:txBody>
      </p:sp>
      <p:sp>
        <p:nvSpPr>
          <p:cNvPr id="4" name="Slide Number Placeholder 3"/>
          <p:cNvSpPr>
            <a:spLocks noGrp="1"/>
          </p:cNvSpPr>
          <p:nvPr>
            <p:ph type="sldNum" sz="quarter" idx="12"/>
          </p:nvPr>
        </p:nvSpPr>
        <p:spPr/>
        <p:txBody>
          <a:bodyPr/>
          <a:lstStyle/>
          <a:p>
            <a:pPr>
              <a:defRPr/>
            </a:pPr>
            <a:fld id="{0288EE62-5A10-4988-8858-7565AA79CAFA}" type="slidenum">
              <a:rPr lang="en-US"/>
              <a:pPr>
                <a:defRPr/>
              </a:pPr>
              <a:t>15</a:t>
            </a:fld>
            <a:endParaRPr lang="en-US"/>
          </a:p>
        </p:txBody>
      </p:sp>
      <p:sp>
        <p:nvSpPr>
          <p:cNvPr id="27651" name="Content Placeholder 2"/>
          <p:cNvSpPr>
            <a:spLocks noGrp="1"/>
          </p:cNvSpPr>
          <p:nvPr>
            <p:ph sz="quarter" idx="1"/>
          </p:nvPr>
        </p:nvSpPr>
        <p:spPr>
          <a:xfrm>
            <a:off x="304800" y="1447801"/>
            <a:ext cx="8458200" cy="4876800"/>
          </a:xfrm>
        </p:spPr>
        <p:txBody>
          <a:bodyPr>
            <a:normAutofit/>
          </a:bodyPr>
          <a:lstStyle/>
          <a:p>
            <a:pPr marL="457200" indent="-457200" eaLnBrk="1" hangingPunct="1">
              <a:buFont typeface="Arial" pitchFamily="34" charset="0"/>
              <a:buNone/>
            </a:pPr>
            <a:r>
              <a:rPr lang="en-US" sz="2400" dirty="0" smtClean="0"/>
              <a:t>1</a:t>
            </a:r>
            <a:r>
              <a:rPr lang="en-US" sz="2800" dirty="0" smtClean="0"/>
              <a:t>.  Individually, then in group, identify the gaps between your current and desired culture profile.</a:t>
            </a:r>
          </a:p>
          <a:p>
            <a:pPr marL="457200" indent="-457200" eaLnBrk="1" hangingPunct="1">
              <a:buFont typeface="Wingdings 2" pitchFamily="18" charset="2"/>
              <a:buAutoNum type="arabicPeriod" startAt="2"/>
            </a:pPr>
            <a:r>
              <a:rPr lang="en-US" sz="2800" dirty="0" smtClean="0"/>
              <a:t>As a team, discuss what increasing or decreasing the scores in each quadrant means / does not mean.  </a:t>
            </a:r>
          </a:p>
          <a:p>
            <a:pPr marL="457200" indent="-457200" eaLnBrk="1" hangingPunct="1">
              <a:buFont typeface="Wingdings 2" pitchFamily="18" charset="2"/>
              <a:buAutoNum type="arabicPeriod" startAt="2"/>
            </a:pPr>
            <a:r>
              <a:rPr lang="en-US" sz="2800" dirty="0" smtClean="0"/>
              <a:t>Identify actions/behaviors that will close the identified gaps, thus moving from the current to the required culture. Consider intended as well as unintended consequences. </a:t>
            </a:r>
          </a:p>
          <a:p>
            <a:pPr marL="457200" indent="-457200" eaLnBrk="1" hangingPunct="1">
              <a:buFont typeface="Wingdings 2" pitchFamily="18" charset="2"/>
              <a:buAutoNum type="arabicPeriod" startAt="2"/>
            </a:pPr>
            <a:r>
              <a:rPr lang="en-US" sz="2800" dirty="0" smtClean="0"/>
              <a:t>Contemplate what you personally can/will have to do to make the change happen?  </a:t>
            </a:r>
          </a:p>
          <a:p>
            <a:pPr marL="457200" indent="-457200" eaLnBrk="1" hangingPunct="1">
              <a:buFont typeface="Wingdings 2" pitchFamily="18" charset="2"/>
              <a:buNone/>
            </a:pPr>
            <a:endParaRPr lang="en-US" sz="2400" dirty="0" smtClean="0"/>
          </a:p>
          <a:p>
            <a:pPr marL="457200" indent="-457200" eaLnBrk="1" hangingPunct="1">
              <a:buFont typeface="Wingdings 2" pitchFamily="18" charset="2"/>
              <a:buAutoNum type="arabicPeriod"/>
            </a:pPr>
            <a:endParaRPr lang="en-US" sz="2400" dirty="0" smtClean="0"/>
          </a:p>
        </p:txBody>
      </p:sp>
    </p:spTree>
    <p:extLst>
      <p:ext uri="{BB962C8B-B14F-4D97-AF65-F5344CB8AC3E}">
        <p14:creationId xmlns:p14="http://schemas.microsoft.com/office/powerpoint/2010/main" val="1798893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55638" y="0"/>
            <a:ext cx="7880350" cy="685800"/>
          </a:xfrm>
        </p:spPr>
        <p:txBody>
          <a:bodyPr/>
          <a:lstStyle/>
          <a:p>
            <a:pPr eaLnBrk="1" hangingPunct="1"/>
            <a:r>
              <a:rPr lang="en-US" sz="2800" b="1" dirty="0" smtClean="0">
                <a:solidFill>
                  <a:schemeClr val="tx1"/>
                </a:solidFill>
              </a:rPr>
              <a:t>           </a:t>
            </a:r>
            <a:r>
              <a:rPr lang="en-US" sz="3600" dirty="0" smtClean="0">
                <a:solidFill>
                  <a:schemeClr val="tx1"/>
                </a:solidFill>
              </a:rPr>
              <a:t>Organizational Culture Profile</a:t>
            </a:r>
          </a:p>
        </p:txBody>
      </p:sp>
      <p:sp>
        <p:nvSpPr>
          <p:cNvPr id="58" name="Slide Number Placeholder 22"/>
          <p:cNvSpPr>
            <a:spLocks noGrp="1"/>
          </p:cNvSpPr>
          <p:nvPr>
            <p:ph type="sldNum" sz="quarter" idx="12"/>
          </p:nvPr>
        </p:nvSpPr>
        <p:spPr/>
        <p:txBody>
          <a:bodyPr/>
          <a:lstStyle/>
          <a:p>
            <a:pPr>
              <a:defRPr/>
            </a:pPr>
            <a:fld id="{A580DA48-E703-4B81-96F7-0BA02CFFF58F}" type="slidenum">
              <a:rPr lang="en-US"/>
              <a:pPr>
                <a:defRPr/>
              </a:pPr>
              <a:t>16</a:t>
            </a:fld>
            <a:endParaRPr lang="en-US"/>
          </a:p>
        </p:txBody>
      </p:sp>
      <p:sp>
        <p:nvSpPr>
          <p:cNvPr id="32772" name="Rectangle 3"/>
          <p:cNvSpPr>
            <a:spLocks noGrp="1" noChangeArrowheads="1"/>
          </p:cNvSpPr>
          <p:nvPr>
            <p:ph sz="quarter" idx="1"/>
          </p:nvPr>
        </p:nvSpPr>
        <p:spPr>
          <a:xfrm>
            <a:off x="533400" y="609600"/>
            <a:ext cx="8229600" cy="5310188"/>
          </a:xfrm>
        </p:spPr>
        <p:txBody>
          <a:bodyPr/>
          <a:lstStyle/>
          <a:p>
            <a:pPr eaLnBrk="1" hangingPunct="1">
              <a:buFont typeface="Wingdings" pitchFamily="2" charset="2"/>
              <a:buNone/>
            </a:pPr>
            <a:r>
              <a:rPr lang="en-US" smtClean="0"/>
              <a:t>                                                                                                 </a:t>
            </a:r>
          </a:p>
        </p:txBody>
      </p:sp>
      <p:sp>
        <p:nvSpPr>
          <p:cNvPr id="57" name="Slide Number Placeholder 5"/>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a:defRPr/>
            </a:pPr>
            <a:fld id="{9FDE1B26-83EB-4AD5-A18F-A4CB5DA12278}" type="slidenum">
              <a:rPr lang="en-US" sz="1400">
                <a:solidFill>
                  <a:srgbClr val="FFFFFF"/>
                </a:solidFill>
                <a:latin typeface="+mj-lt"/>
                <a:ea typeface="+mj-ea"/>
                <a:cs typeface="+mj-cs"/>
              </a:rPr>
              <a:pPr algn="ctr">
                <a:defRPr/>
              </a:pPr>
              <a:t>16</a:t>
            </a:fld>
            <a:endParaRPr lang="en-US" sz="1400">
              <a:solidFill>
                <a:srgbClr val="FFFFFF"/>
              </a:solidFill>
              <a:latin typeface="+mj-lt"/>
              <a:ea typeface="+mj-ea"/>
              <a:cs typeface="+mj-cs"/>
            </a:endParaRPr>
          </a:p>
        </p:txBody>
      </p:sp>
      <p:grpSp>
        <p:nvGrpSpPr>
          <p:cNvPr id="2" name="Group 4"/>
          <p:cNvGrpSpPr>
            <a:grpSpLocks/>
          </p:cNvGrpSpPr>
          <p:nvPr/>
        </p:nvGrpSpPr>
        <p:grpSpPr bwMode="auto">
          <a:xfrm>
            <a:off x="1968500" y="944563"/>
            <a:ext cx="5449888" cy="5505450"/>
            <a:chOff x="1126" y="727"/>
            <a:chExt cx="3244" cy="3277"/>
          </a:xfrm>
        </p:grpSpPr>
        <p:sp>
          <p:nvSpPr>
            <p:cNvPr id="32775" name="Rectangle 5"/>
            <p:cNvSpPr>
              <a:spLocks noChangeArrowheads="1"/>
            </p:cNvSpPr>
            <p:nvPr/>
          </p:nvSpPr>
          <p:spPr bwMode="auto">
            <a:xfrm>
              <a:off x="1420" y="1036"/>
              <a:ext cx="2656" cy="2656"/>
            </a:xfrm>
            <a:prstGeom prst="rect">
              <a:avLst/>
            </a:prstGeom>
            <a:solidFill>
              <a:schemeClr val="bg1"/>
            </a:solidFill>
            <a:ln w="12700">
              <a:solidFill>
                <a:schemeClr val="tx2"/>
              </a:solidFill>
              <a:miter lim="800000"/>
              <a:headEnd/>
              <a:tailEnd/>
            </a:ln>
          </p:spPr>
          <p:txBody>
            <a:bodyPr wrap="none" anchor="ctr"/>
            <a:lstStyle/>
            <a:p>
              <a:endParaRPr lang="de-DE"/>
            </a:p>
          </p:txBody>
        </p:sp>
        <p:sp>
          <p:nvSpPr>
            <p:cNvPr id="32776" name="Line 6"/>
            <p:cNvSpPr>
              <a:spLocks noChangeShapeType="1"/>
            </p:cNvSpPr>
            <p:nvPr/>
          </p:nvSpPr>
          <p:spPr bwMode="auto">
            <a:xfrm>
              <a:off x="2748" y="727"/>
              <a:ext cx="0" cy="3262"/>
            </a:xfrm>
            <a:prstGeom prst="line">
              <a:avLst/>
            </a:prstGeom>
            <a:noFill/>
            <a:ln w="50800">
              <a:solidFill>
                <a:schemeClr val="tx2"/>
              </a:solidFill>
              <a:round/>
              <a:headEnd type="triangle" w="med" len="med"/>
              <a:tailEnd type="triangle" w="med" len="med"/>
            </a:ln>
          </p:spPr>
          <p:txBody>
            <a:bodyPr wrap="none" anchor="ctr"/>
            <a:lstStyle/>
            <a:p>
              <a:endParaRPr lang="en-US"/>
            </a:p>
          </p:txBody>
        </p:sp>
        <p:sp>
          <p:nvSpPr>
            <p:cNvPr id="32777" name="Line 7"/>
            <p:cNvSpPr>
              <a:spLocks noChangeShapeType="1"/>
            </p:cNvSpPr>
            <p:nvPr/>
          </p:nvSpPr>
          <p:spPr bwMode="auto">
            <a:xfrm>
              <a:off x="1126" y="2340"/>
              <a:ext cx="3244" cy="0"/>
            </a:xfrm>
            <a:prstGeom prst="line">
              <a:avLst/>
            </a:prstGeom>
            <a:noFill/>
            <a:ln w="50800">
              <a:solidFill>
                <a:schemeClr val="tx2"/>
              </a:solidFill>
              <a:round/>
              <a:headEnd type="triangle" w="med" len="med"/>
              <a:tailEnd type="triangle" w="med" len="med"/>
            </a:ln>
          </p:spPr>
          <p:txBody>
            <a:bodyPr wrap="none" anchor="ctr"/>
            <a:lstStyle/>
            <a:p>
              <a:endParaRPr lang="en-US"/>
            </a:p>
          </p:txBody>
        </p:sp>
        <p:sp>
          <p:nvSpPr>
            <p:cNvPr id="32778" name="Line 8"/>
            <p:cNvSpPr>
              <a:spLocks noChangeShapeType="1"/>
            </p:cNvSpPr>
            <p:nvPr/>
          </p:nvSpPr>
          <p:spPr bwMode="auto">
            <a:xfrm>
              <a:off x="1432" y="1048"/>
              <a:ext cx="2620" cy="2632"/>
            </a:xfrm>
            <a:prstGeom prst="line">
              <a:avLst/>
            </a:prstGeom>
            <a:noFill/>
            <a:ln w="12700">
              <a:solidFill>
                <a:schemeClr val="tx2"/>
              </a:solidFill>
              <a:round/>
              <a:headEnd/>
              <a:tailEnd/>
            </a:ln>
          </p:spPr>
          <p:txBody>
            <a:bodyPr wrap="none" anchor="ctr"/>
            <a:lstStyle/>
            <a:p>
              <a:endParaRPr lang="en-US"/>
            </a:p>
          </p:txBody>
        </p:sp>
        <p:sp>
          <p:nvSpPr>
            <p:cNvPr id="32779" name="Line 9"/>
            <p:cNvSpPr>
              <a:spLocks noChangeShapeType="1"/>
            </p:cNvSpPr>
            <p:nvPr/>
          </p:nvSpPr>
          <p:spPr bwMode="auto">
            <a:xfrm flipH="1">
              <a:off x="1427" y="1036"/>
              <a:ext cx="2654" cy="2656"/>
            </a:xfrm>
            <a:prstGeom prst="line">
              <a:avLst/>
            </a:prstGeom>
            <a:noFill/>
            <a:ln w="12700">
              <a:solidFill>
                <a:schemeClr val="tx2"/>
              </a:solidFill>
              <a:round/>
              <a:headEnd/>
              <a:tailEnd/>
            </a:ln>
          </p:spPr>
          <p:txBody>
            <a:bodyPr wrap="none" anchor="ctr"/>
            <a:lstStyle/>
            <a:p>
              <a:endParaRPr lang="en-US"/>
            </a:p>
          </p:txBody>
        </p:sp>
        <p:sp>
          <p:nvSpPr>
            <p:cNvPr id="32780" name="Rectangle 10"/>
            <p:cNvSpPr>
              <a:spLocks noChangeArrowheads="1"/>
            </p:cNvSpPr>
            <p:nvPr/>
          </p:nvSpPr>
          <p:spPr bwMode="auto">
            <a:xfrm>
              <a:off x="1788" y="786"/>
              <a:ext cx="656" cy="234"/>
            </a:xfrm>
            <a:prstGeom prst="rect">
              <a:avLst/>
            </a:prstGeom>
            <a:noFill/>
            <a:ln w="12700">
              <a:noFill/>
              <a:miter lim="800000"/>
              <a:headEnd/>
              <a:tailEnd/>
            </a:ln>
          </p:spPr>
          <p:txBody>
            <a:bodyPr lIns="146150" tIns="73915" rIns="146150" bIns="73915">
              <a:spAutoFit/>
            </a:bodyPr>
            <a:lstStyle/>
            <a:p>
              <a:pPr algn="ctr" defTabSz="2176463" eaLnBrk="0" hangingPunct="0">
                <a:spcBef>
                  <a:spcPct val="50000"/>
                </a:spcBef>
              </a:pPr>
              <a:r>
                <a:rPr lang="en-US" sz="1600" b="1">
                  <a:solidFill>
                    <a:srgbClr val="FFCC00"/>
                  </a:solidFill>
                </a:rPr>
                <a:t>Clan</a:t>
              </a:r>
            </a:p>
          </p:txBody>
        </p:sp>
        <p:sp>
          <p:nvSpPr>
            <p:cNvPr id="32781" name="Rectangle 11"/>
            <p:cNvSpPr>
              <a:spLocks noChangeArrowheads="1"/>
            </p:cNvSpPr>
            <p:nvPr/>
          </p:nvSpPr>
          <p:spPr bwMode="auto">
            <a:xfrm>
              <a:off x="2809" y="774"/>
              <a:ext cx="1083" cy="235"/>
            </a:xfrm>
            <a:prstGeom prst="rect">
              <a:avLst/>
            </a:prstGeom>
            <a:noFill/>
            <a:ln w="12700">
              <a:noFill/>
              <a:miter lim="800000"/>
              <a:headEnd/>
              <a:tailEnd/>
            </a:ln>
          </p:spPr>
          <p:txBody>
            <a:bodyPr lIns="146150" tIns="73915" rIns="146150" bIns="73915">
              <a:spAutoFit/>
            </a:bodyPr>
            <a:lstStyle/>
            <a:p>
              <a:pPr algn="ctr" defTabSz="2176463" eaLnBrk="0" hangingPunct="0">
                <a:spcBef>
                  <a:spcPct val="50000"/>
                </a:spcBef>
              </a:pPr>
              <a:r>
                <a:rPr lang="en-US" sz="1600" b="1">
                  <a:solidFill>
                    <a:srgbClr val="33CC33"/>
                  </a:solidFill>
                </a:rPr>
                <a:t>Adhocracy</a:t>
              </a:r>
              <a:endParaRPr lang="en-US" sz="1600" b="1">
                <a:solidFill>
                  <a:schemeClr val="accent1"/>
                </a:solidFill>
              </a:endParaRPr>
            </a:p>
          </p:txBody>
        </p:sp>
        <p:sp>
          <p:nvSpPr>
            <p:cNvPr id="32782" name="Rectangle 12"/>
            <p:cNvSpPr>
              <a:spLocks noChangeArrowheads="1"/>
            </p:cNvSpPr>
            <p:nvPr/>
          </p:nvSpPr>
          <p:spPr bwMode="auto">
            <a:xfrm>
              <a:off x="3042" y="3769"/>
              <a:ext cx="764" cy="234"/>
            </a:xfrm>
            <a:prstGeom prst="rect">
              <a:avLst/>
            </a:prstGeom>
            <a:noFill/>
            <a:ln w="12700">
              <a:noFill/>
              <a:miter lim="800000"/>
              <a:headEnd/>
              <a:tailEnd/>
            </a:ln>
          </p:spPr>
          <p:txBody>
            <a:bodyPr lIns="146150" tIns="73915" rIns="146150" bIns="73915">
              <a:spAutoFit/>
            </a:bodyPr>
            <a:lstStyle/>
            <a:p>
              <a:pPr algn="ctr" defTabSz="2176463" eaLnBrk="0" hangingPunct="0">
                <a:spcBef>
                  <a:spcPct val="50000"/>
                </a:spcBef>
              </a:pPr>
              <a:r>
                <a:rPr lang="en-US" sz="1600" b="1">
                  <a:solidFill>
                    <a:srgbClr val="0070C0"/>
                  </a:solidFill>
                </a:rPr>
                <a:t>Market</a:t>
              </a:r>
            </a:p>
          </p:txBody>
        </p:sp>
        <p:sp>
          <p:nvSpPr>
            <p:cNvPr id="32783" name="Rectangle 13"/>
            <p:cNvSpPr>
              <a:spLocks noChangeArrowheads="1"/>
            </p:cNvSpPr>
            <p:nvPr/>
          </p:nvSpPr>
          <p:spPr bwMode="auto">
            <a:xfrm>
              <a:off x="1589" y="3769"/>
              <a:ext cx="1022" cy="235"/>
            </a:xfrm>
            <a:prstGeom prst="rect">
              <a:avLst/>
            </a:prstGeom>
            <a:noFill/>
            <a:ln w="12700">
              <a:noFill/>
              <a:miter lim="800000"/>
              <a:headEnd/>
              <a:tailEnd/>
            </a:ln>
          </p:spPr>
          <p:txBody>
            <a:bodyPr lIns="146150" tIns="73915" rIns="146150" bIns="73915">
              <a:spAutoFit/>
            </a:bodyPr>
            <a:lstStyle/>
            <a:p>
              <a:pPr algn="ctr" defTabSz="2176463" eaLnBrk="0" hangingPunct="0">
                <a:spcBef>
                  <a:spcPct val="50000"/>
                </a:spcBef>
              </a:pPr>
              <a:r>
                <a:rPr lang="en-US" sz="1600" b="1">
                  <a:solidFill>
                    <a:srgbClr val="FF0000"/>
                  </a:solidFill>
                </a:rPr>
                <a:t>Hierarchy</a:t>
              </a:r>
              <a:endParaRPr lang="en-US" sz="1600" b="1">
                <a:solidFill>
                  <a:schemeClr val="accent1"/>
                </a:solidFill>
              </a:endParaRPr>
            </a:p>
          </p:txBody>
        </p:sp>
        <p:sp>
          <p:nvSpPr>
            <p:cNvPr id="32784" name="Rectangle 14"/>
            <p:cNvSpPr>
              <a:spLocks noChangeArrowheads="1"/>
            </p:cNvSpPr>
            <p:nvPr/>
          </p:nvSpPr>
          <p:spPr bwMode="auto">
            <a:xfrm>
              <a:off x="2418" y="188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10</a:t>
              </a:r>
            </a:p>
          </p:txBody>
        </p:sp>
        <p:sp>
          <p:nvSpPr>
            <p:cNvPr id="32785" name="Rectangle 15"/>
            <p:cNvSpPr>
              <a:spLocks noChangeArrowheads="1"/>
            </p:cNvSpPr>
            <p:nvPr/>
          </p:nvSpPr>
          <p:spPr bwMode="auto">
            <a:xfrm>
              <a:off x="2186" y="165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20</a:t>
              </a:r>
            </a:p>
          </p:txBody>
        </p:sp>
        <p:sp>
          <p:nvSpPr>
            <p:cNvPr id="32786" name="Rectangle 16"/>
            <p:cNvSpPr>
              <a:spLocks noChangeArrowheads="1"/>
            </p:cNvSpPr>
            <p:nvPr/>
          </p:nvSpPr>
          <p:spPr bwMode="auto">
            <a:xfrm>
              <a:off x="1914" y="136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30</a:t>
              </a:r>
            </a:p>
          </p:txBody>
        </p:sp>
        <p:sp>
          <p:nvSpPr>
            <p:cNvPr id="32787" name="Rectangle 17"/>
            <p:cNvSpPr>
              <a:spLocks noChangeArrowheads="1"/>
            </p:cNvSpPr>
            <p:nvPr/>
          </p:nvSpPr>
          <p:spPr bwMode="auto">
            <a:xfrm>
              <a:off x="1662" y="112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40</a:t>
              </a:r>
            </a:p>
          </p:txBody>
        </p:sp>
        <p:sp>
          <p:nvSpPr>
            <p:cNvPr id="32788" name="Rectangle 18"/>
            <p:cNvSpPr>
              <a:spLocks noChangeArrowheads="1"/>
            </p:cNvSpPr>
            <p:nvPr/>
          </p:nvSpPr>
          <p:spPr bwMode="auto">
            <a:xfrm>
              <a:off x="1366" y="83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50</a:t>
              </a:r>
            </a:p>
          </p:txBody>
        </p:sp>
        <p:grpSp>
          <p:nvGrpSpPr>
            <p:cNvPr id="3" name="Group 19"/>
            <p:cNvGrpSpPr>
              <a:grpSpLocks/>
            </p:cNvGrpSpPr>
            <p:nvPr/>
          </p:nvGrpSpPr>
          <p:grpSpPr bwMode="auto">
            <a:xfrm>
              <a:off x="1366" y="2574"/>
              <a:ext cx="1164" cy="1148"/>
              <a:chOff x="1366" y="2574"/>
              <a:chExt cx="1164" cy="1148"/>
            </a:xfrm>
          </p:grpSpPr>
          <p:sp>
            <p:nvSpPr>
              <p:cNvPr id="32822" name="Line 20"/>
              <p:cNvSpPr>
                <a:spLocks noChangeShapeType="1"/>
              </p:cNvSpPr>
              <p:nvPr/>
            </p:nvSpPr>
            <p:spPr bwMode="auto">
              <a:xfrm>
                <a:off x="2454" y="2574"/>
                <a:ext cx="76" cy="76"/>
              </a:xfrm>
              <a:prstGeom prst="line">
                <a:avLst/>
              </a:prstGeom>
              <a:noFill/>
              <a:ln w="12700">
                <a:solidFill>
                  <a:schemeClr val="tx2"/>
                </a:solidFill>
                <a:round/>
                <a:headEnd/>
                <a:tailEnd/>
              </a:ln>
            </p:spPr>
            <p:txBody>
              <a:bodyPr wrap="none" anchor="ctr"/>
              <a:lstStyle/>
              <a:p>
                <a:endParaRPr lang="en-US"/>
              </a:p>
            </p:txBody>
          </p:sp>
          <p:sp>
            <p:nvSpPr>
              <p:cNvPr id="32823" name="Line 21"/>
              <p:cNvSpPr>
                <a:spLocks noChangeShapeType="1"/>
              </p:cNvSpPr>
              <p:nvPr/>
            </p:nvSpPr>
            <p:spPr bwMode="auto">
              <a:xfrm>
                <a:off x="2230" y="2838"/>
                <a:ext cx="76" cy="76"/>
              </a:xfrm>
              <a:prstGeom prst="line">
                <a:avLst/>
              </a:prstGeom>
              <a:noFill/>
              <a:ln w="12700">
                <a:solidFill>
                  <a:schemeClr val="tx2"/>
                </a:solidFill>
                <a:round/>
                <a:headEnd/>
                <a:tailEnd/>
              </a:ln>
            </p:spPr>
            <p:txBody>
              <a:bodyPr wrap="none" anchor="ctr"/>
              <a:lstStyle/>
              <a:p>
                <a:endParaRPr lang="en-US"/>
              </a:p>
            </p:txBody>
          </p:sp>
          <p:sp>
            <p:nvSpPr>
              <p:cNvPr id="32824" name="Line 22"/>
              <p:cNvSpPr>
                <a:spLocks noChangeShapeType="1"/>
              </p:cNvSpPr>
              <p:nvPr/>
            </p:nvSpPr>
            <p:spPr bwMode="auto">
              <a:xfrm>
                <a:off x="1950" y="3094"/>
                <a:ext cx="76" cy="76"/>
              </a:xfrm>
              <a:prstGeom prst="line">
                <a:avLst/>
              </a:prstGeom>
              <a:noFill/>
              <a:ln w="12700">
                <a:solidFill>
                  <a:schemeClr val="tx2"/>
                </a:solidFill>
                <a:round/>
                <a:headEnd/>
                <a:tailEnd/>
              </a:ln>
            </p:spPr>
            <p:txBody>
              <a:bodyPr wrap="none" anchor="ctr"/>
              <a:lstStyle/>
              <a:p>
                <a:endParaRPr lang="en-US"/>
              </a:p>
            </p:txBody>
          </p:sp>
          <p:sp>
            <p:nvSpPr>
              <p:cNvPr id="32825" name="Line 23"/>
              <p:cNvSpPr>
                <a:spLocks noChangeShapeType="1"/>
              </p:cNvSpPr>
              <p:nvPr/>
            </p:nvSpPr>
            <p:spPr bwMode="auto">
              <a:xfrm>
                <a:off x="1670" y="3362"/>
                <a:ext cx="76" cy="76"/>
              </a:xfrm>
              <a:prstGeom prst="line">
                <a:avLst/>
              </a:prstGeom>
              <a:noFill/>
              <a:ln w="12700">
                <a:solidFill>
                  <a:schemeClr val="tx2"/>
                </a:solidFill>
                <a:round/>
                <a:headEnd/>
                <a:tailEnd/>
              </a:ln>
            </p:spPr>
            <p:txBody>
              <a:bodyPr wrap="none" anchor="ctr"/>
              <a:lstStyle/>
              <a:p>
                <a:endParaRPr lang="en-US"/>
              </a:p>
            </p:txBody>
          </p:sp>
          <p:sp>
            <p:nvSpPr>
              <p:cNvPr id="32826" name="Line 24"/>
              <p:cNvSpPr>
                <a:spLocks noChangeShapeType="1"/>
              </p:cNvSpPr>
              <p:nvPr/>
            </p:nvSpPr>
            <p:spPr bwMode="auto">
              <a:xfrm>
                <a:off x="1366" y="3646"/>
                <a:ext cx="76" cy="76"/>
              </a:xfrm>
              <a:prstGeom prst="line">
                <a:avLst/>
              </a:prstGeom>
              <a:noFill/>
              <a:ln w="12700">
                <a:solidFill>
                  <a:schemeClr val="tx2"/>
                </a:solidFill>
                <a:round/>
                <a:headEnd/>
                <a:tailEnd/>
              </a:ln>
            </p:spPr>
            <p:txBody>
              <a:bodyPr wrap="none" anchor="ctr"/>
              <a:lstStyle/>
              <a:p>
                <a:endParaRPr lang="en-US"/>
              </a:p>
            </p:txBody>
          </p:sp>
        </p:grpSp>
        <p:grpSp>
          <p:nvGrpSpPr>
            <p:cNvPr id="4" name="Group 25"/>
            <p:cNvGrpSpPr>
              <a:grpSpLocks/>
            </p:cNvGrpSpPr>
            <p:nvPr/>
          </p:nvGrpSpPr>
          <p:grpSpPr bwMode="auto">
            <a:xfrm>
              <a:off x="1374" y="2613"/>
              <a:ext cx="1452" cy="1322"/>
              <a:chOff x="1374" y="2613"/>
              <a:chExt cx="1452" cy="1322"/>
            </a:xfrm>
          </p:grpSpPr>
          <p:sp>
            <p:nvSpPr>
              <p:cNvPr id="32817" name="Rectangle 26"/>
              <p:cNvSpPr>
                <a:spLocks noChangeArrowheads="1"/>
              </p:cNvSpPr>
              <p:nvPr/>
            </p:nvSpPr>
            <p:spPr bwMode="auto">
              <a:xfrm>
                <a:off x="2446" y="261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10</a:t>
                </a:r>
              </a:p>
            </p:txBody>
          </p:sp>
          <p:sp>
            <p:nvSpPr>
              <p:cNvPr id="32818" name="Rectangle 27"/>
              <p:cNvSpPr>
                <a:spLocks noChangeArrowheads="1"/>
              </p:cNvSpPr>
              <p:nvPr/>
            </p:nvSpPr>
            <p:spPr bwMode="auto">
              <a:xfrm>
                <a:off x="2230" y="2861"/>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20</a:t>
                </a:r>
              </a:p>
            </p:txBody>
          </p:sp>
          <p:sp>
            <p:nvSpPr>
              <p:cNvPr id="32819" name="Rectangle 28"/>
              <p:cNvSpPr>
                <a:spLocks noChangeArrowheads="1"/>
              </p:cNvSpPr>
              <p:nvPr/>
            </p:nvSpPr>
            <p:spPr bwMode="auto">
              <a:xfrm>
                <a:off x="1942" y="3125"/>
                <a:ext cx="380" cy="235"/>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30</a:t>
                </a:r>
              </a:p>
            </p:txBody>
          </p:sp>
          <p:sp>
            <p:nvSpPr>
              <p:cNvPr id="32820" name="Rectangle 29"/>
              <p:cNvSpPr>
                <a:spLocks noChangeArrowheads="1"/>
              </p:cNvSpPr>
              <p:nvPr/>
            </p:nvSpPr>
            <p:spPr bwMode="auto">
              <a:xfrm>
                <a:off x="1654" y="339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40</a:t>
                </a:r>
              </a:p>
            </p:txBody>
          </p:sp>
          <p:sp>
            <p:nvSpPr>
              <p:cNvPr id="32821" name="Rectangle 30"/>
              <p:cNvSpPr>
                <a:spLocks noChangeArrowheads="1"/>
              </p:cNvSpPr>
              <p:nvPr/>
            </p:nvSpPr>
            <p:spPr bwMode="auto">
              <a:xfrm>
                <a:off x="1374" y="3701"/>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50</a:t>
                </a:r>
              </a:p>
            </p:txBody>
          </p:sp>
        </p:grpSp>
        <p:sp>
          <p:nvSpPr>
            <p:cNvPr id="32791" name="Rectangle 31"/>
            <p:cNvSpPr>
              <a:spLocks noChangeArrowheads="1"/>
            </p:cNvSpPr>
            <p:nvPr/>
          </p:nvSpPr>
          <p:spPr bwMode="auto">
            <a:xfrm>
              <a:off x="2734" y="2585"/>
              <a:ext cx="380" cy="235"/>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10</a:t>
              </a:r>
            </a:p>
          </p:txBody>
        </p:sp>
        <p:sp>
          <p:nvSpPr>
            <p:cNvPr id="32792" name="Rectangle 32"/>
            <p:cNvSpPr>
              <a:spLocks noChangeArrowheads="1"/>
            </p:cNvSpPr>
            <p:nvPr/>
          </p:nvSpPr>
          <p:spPr bwMode="auto">
            <a:xfrm>
              <a:off x="2962" y="2817"/>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20</a:t>
              </a:r>
            </a:p>
          </p:txBody>
        </p:sp>
        <p:sp>
          <p:nvSpPr>
            <p:cNvPr id="32793" name="Rectangle 33"/>
            <p:cNvSpPr>
              <a:spLocks noChangeArrowheads="1"/>
            </p:cNvSpPr>
            <p:nvPr/>
          </p:nvSpPr>
          <p:spPr bwMode="auto">
            <a:xfrm>
              <a:off x="3210" y="3077"/>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30</a:t>
              </a:r>
            </a:p>
          </p:txBody>
        </p:sp>
        <p:sp>
          <p:nvSpPr>
            <p:cNvPr id="32794" name="Rectangle 34"/>
            <p:cNvSpPr>
              <a:spLocks noChangeArrowheads="1"/>
            </p:cNvSpPr>
            <p:nvPr/>
          </p:nvSpPr>
          <p:spPr bwMode="auto">
            <a:xfrm>
              <a:off x="3474" y="3337"/>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40</a:t>
              </a:r>
            </a:p>
          </p:txBody>
        </p:sp>
        <p:sp>
          <p:nvSpPr>
            <p:cNvPr id="32795" name="Rectangle 35"/>
            <p:cNvSpPr>
              <a:spLocks noChangeArrowheads="1"/>
            </p:cNvSpPr>
            <p:nvPr/>
          </p:nvSpPr>
          <p:spPr bwMode="auto">
            <a:xfrm>
              <a:off x="3834" y="3677"/>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50</a:t>
              </a:r>
            </a:p>
          </p:txBody>
        </p:sp>
        <p:grpSp>
          <p:nvGrpSpPr>
            <p:cNvPr id="5" name="Group 36"/>
            <p:cNvGrpSpPr>
              <a:grpSpLocks/>
            </p:cNvGrpSpPr>
            <p:nvPr/>
          </p:nvGrpSpPr>
          <p:grpSpPr bwMode="auto">
            <a:xfrm>
              <a:off x="2906" y="990"/>
              <a:ext cx="1200" cy="1196"/>
              <a:chOff x="2906" y="990"/>
              <a:chExt cx="1200" cy="1196"/>
            </a:xfrm>
          </p:grpSpPr>
          <p:sp>
            <p:nvSpPr>
              <p:cNvPr id="32812" name="Line 37"/>
              <p:cNvSpPr>
                <a:spLocks noChangeShapeType="1"/>
              </p:cNvSpPr>
              <p:nvPr/>
            </p:nvSpPr>
            <p:spPr bwMode="auto">
              <a:xfrm>
                <a:off x="2906" y="2110"/>
                <a:ext cx="76" cy="76"/>
              </a:xfrm>
              <a:prstGeom prst="line">
                <a:avLst/>
              </a:prstGeom>
              <a:noFill/>
              <a:ln w="12700">
                <a:solidFill>
                  <a:schemeClr val="tx2"/>
                </a:solidFill>
                <a:round/>
                <a:headEnd/>
                <a:tailEnd/>
              </a:ln>
            </p:spPr>
            <p:txBody>
              <a:bodyPr wrap="none" anchor="ctr"/>
              <a:lstStyle/>
              <a:p>
                <a:endParaRPr lang="en-US"/>
              </a:p>
            </p:txBody>
          </p:sp>
          <p:sp>
            <p:nvSpPr>
              <p:cNvPr id="32813" name="Line 38"/>
              <p:cNvSpPr>
                <a:spLocks noChangeShapeType="1"/>
              </p:cNvSpPr>
              <p:nvPr/>
            </p:nvSpPr>
            <p:spPr bwMode="auto">
              <a:xfrm>
                <a:off x="3198" y="1826"/>
                <a:ext cx="76" cy="76"/>
              </a:xfrm>
              <a:prstGeom prst="line">
                <a:avLst/>
              </a:prstGeom>
              <a:noFill/>
              <a:ln w="12700">
                <a:solidFill>
                  <a:schemeClr val="tx2"/>
                </a:solidFill>
                <a:round/>
                <a:headEnd/>
                <a:tailEnd/>
              </a:ln>
            </p:spPr>
            <p:txBody>
              <a:bodyPr wrap="none" anchor="ctr"/>
              <a:lstStyle/>
              <a:p>
                <a:endParaRPr lang="en-US"/>
              </a:p>
            </p:txBody>
          </p:sp>
          <p:sp>
            <p:nvSpPr>
              <p:cNvPr id="32814" name="Line 39"/>
              <p:cNvSpPr>
                <a:spLocks noChangeShapeType="1"/>
              </p:cNvSpPr>
              <p:nvPr/>
            </p:nvSpPr>
            <p:spPr bwMode="auto">
              <a:xfrm>
                <a:off x="3466" y="1570"/>
                <a:ext cx="76" cy="76"/>
              </a:xfrm>
              <a:prstGeom prst="line">
                <a:avLst/>
              </a:prstGeom>
              <a:noFill/>
              <a:ln w="12700">
                <a:solidFill>
                  <a:schemeClr val="tx2"/>
                </a:solidFill>
                <a:round/>
                <a:headEnd/>
                <a:tailEnd/>
              </a:ln>
            </p:spPr>
            <p:txBody>
              <a:bodyPr wrap="none" anchor="ctr"/>
              <a:lstStyle/>
              <a:p>
                <a:endParaRPr lang="en-US"/>
              </a:p>
            </p:txBody>
          </p:sp>
          <p:sp>
            <p:nvSpPr>
              <p:cNvPr id="32815" name="Line 40"/>
              <p:cNvSpPr>
                <a:spLocks noChangeShapeType="1"/>
              </p:cNvSpPr>
              <p:nvPr/>
            </p:nvSpPr>
            <p:spPr bwMode="auto">
              <a:xfrm>
                <a:off x="3782" y="1254"/>
                <a:ext cx="76" cy="76"/>
              </a:xfrm>
              <a:prstGeom prst="line">
                <a:avLst/>
              </a:prstGeom>
              <a:noFill/>
              <a:ln w="12700">
                <a:solidFill>
                  <a:schemeClr val="tx2"/>
                </a:solidFill>
                <a:round/>
                <a:headEnd/>
                <a:tailEnd/>
              </a:ln>
            </p:spPr>
            <p:txBody>
              <a:bodyPr wrap="none" anchor="ctr"/>
              <a:lstStyle/>
              <a:p>
                <a:endParaRPr lang="en-US"/>
              </a:p>
            </p:txBody>
          </p:sp>
          <p:sp>
            <p:nvSpPr>
              <p:cNvPr id="32816" name="Line 41"/>
              <p:cNvSpPr>
                <a:spLocks noChangeShapeType="1"/>
              </p:cNvSpPr>
              <p:nvPr/>
            </p:nvSpPr>
            <p:spPr bwMode="auto">
              <a:xfrm>
                <a:off x="4030" y="990"/>
                <a:ext cx="76" cy="76"/>
              </a:xfrm>
              <a:prstGeom prst="line">
                <a:avLst/>
              </a:prstGeom>
              <a:noFill/>
              <a:ln w="12700">
                <a:solidFill>
                  <a:schemeClr val="tx2"/>
                </a:solidFill>
                <a:round/>
                <a:headEnd/>
                <a:tailEnd/>
              </a:ln>
            </p:spPr>
            <p:txBody>
              <a:bodyPr wrap="none" anchor="ctr"/>
              <a:lstStyle/>
              <a:p>
                <a:endParaRPr lang="en-US"/>
              </a:p>
            </p:txBody>
          </p:sp>
        </p:grpSp>
        <p:sp>
          <p:nvSpPr>
            <p:cNvPr id="32797" name="Rectangle 42"/>
            <p:cNvSpPr>
              <a:spLocks noChangeArrowheads="1"/>
            </p:cNvSpPr>
            <p:nvPr/>
          </p:nvSpPr>
          <p:spPr bwMode="auto">
            <a:xfrm>
              <a:off x="2690" y="1917"/>
              <a:ext cx="332"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10</a:t>
              </a:r>
            </a:p>
          </p:txBody>
        </p:sp>
        <p:sp>
          <p:nvSpPr>
            <p:cNvPr id="32798" name="Rectangle 43"/>
            <p:cNvSpPr>
              <a:spLocks noChangeArrowheads="1"/>
            </p:cNvSpPr>
            <p:nvPr/>
          </p:nvSpPr>
          <p:spPr bwMode="auto">
            <a:xfrm>
              <a:off x="2942" y="1665"/>
              <a:ext cx="380" cy="235"/>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20</a:t>
              </a:r>
            </a:p>
          </p:txBody>
        </p:sp>
        <p:sp>
          <p:nvSpPr>
            <p:cNvPr id="32799" name="Rectangle 44"/>
            <p:cNvSpPr>
              <a:spLocks noChangeArrowheads="1"/>
            </p:cNvSpPr>
            <p:nvPr/>
          </p:nvSpPr>
          <p:spPr bwMode="auto">
            <a:xfrm>
              <a:off x="3210" y="140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30</a:t>
              </a:r>
            </a:p>
          </p:txBody>
        </p:sp>
        <p:sp>
          <p:nvSpPr>
            <p:cNvPr id="32800" name="Rectangle 45"/>
            <p:cNvSpPr>
              <a:spLocks noChangeArrowheads="1"/>
            </p:cNvSpPr>
            <p:nvPr/>
          </p:nvSpPr>
          <p:spPr bwMode="auto">
            <a:xfrm>
              <a:off x="3518" y="109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40</a:t>
              </a:r>
            </a:p>
          </p:txBody>
        </p:sp>
        <p:sp>
          <p:nvSpPr>
            <p:cNvPr id="32801" name="Rectangle 46"/>
            <p:cNvSpPr>
              <a:spLocks noChangeArrowheads="1"/>
            </p:cNvSpPr>
            <p:nvPr/>
          </p:nvSpPr>
          <p:spPr bwMode="auto">
            <a:xfrm>
              <a:off x="3766" y="82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50</a:t>
              </a:r>
            </a:p>
          </p:txBody>
        </p:sp>
        <p:sp>
          <p:nvSpPr>
            <p:cNvPr id="32802" name="Line 47"/>
            <p:cNvSpPr>
              <a:spLocks noChangeShapeType="1"/>
            </p:cNvSpPr>
            <p:nvPr/>
          </p:nvSpPr>
          <p:spPr bwMode="auto">
            <a:xfrm flipV="1">
              <a:off x="2452" y="2060"/>
              <a:ext cx="64" cy="80"/>
            </a:xfrm>
            <a:prstGeom prst="line">
              <a:avLst/>
            </a:prstGeom>
            <a:noFill/>
            <a:ln w="12700">
              <a:solidFill>
                <a:schemeClr val="tx2"/>
              </a:solidFill>
              <a:round/>
              <a:headEnd/>
              <a:tailEnd/>
            </a:ln>
          </p:spPr>
          <p:txBody>
            <a:bodyPr wrap="none" anchor="ctr"/>
            <a:lstStyle/>
            <a:p>
              <a:endParaRPr lang="en-US"/>
            </a:p>
          </p:txBody>
        </p:sp>
        <p:sp>
          <p:nvSpPr>
            <p:cNvPr id="32803" name="Line 48"/>
            <p:cNvSpPr>
              <a:spLocks noChangeShapeType="1"/>
            </p:cNvSpPr>
            <p:nvPr/>
          </p:nvSpPr>
          <p:spPr bwMode="auto">
            <a:xfrm flipV="1">
              <a:off x="2188" y="1820"/>
              <a:ext cx="64" cy="80"/>
            </a:xfrm>
            <a:prstGeom prst="line">
              <a:avLst/>
            </a:prstGeom>
            <a:noFill/>
            <a:ln w="12700">
              <a:solidFill>
                <a:schemeClr val="tx2"/>
              </a:solidFill>
              <a:round/>
              <a:headEnd/>
              <a:tailEnd/>
            </a:ln>
          </p:spPr>
          <p:txBody>
            <a:bodyPr wrap="none" anchor="ctr"/>
            <a:lstStyle/>
            <a:p>
              <a:endParaRPr lang="en-US"/>
            </a:p>
          </p:txBody>
        </p:sp>
        <p:sp>
          <p:nvSpPr>
            <p:cNvPr id="32804" name="Line 49"/>
            <p:cNvSpPr>
              <a:spLocks noChangeShapeType="1"/>
            </p:cNvSpPr>
            <p:nvPr/>
          </p:nvSpPr>
          <p:spPr bwMode="auto">
            <a:xfrm flipV="1">
              <a:off x="1924" y="1532"/>
              <a:ext cx="64" cy="80"/>
            </a:xfrm>
            <a:prstGeom prst="line">
              <a:avLst/>
            </a:prstGeom>
            <a:noFill/>
            <a:ln w="12700">
              <a:solidFill>
                <a:schemeClr val="tx2"/>
              </a:solidFill>
              <a:round/>
              <a:headEnd/>
              <a:tailEnd/>
            </a:ln>
          </p:spPr>
          <p:txBody>
            <a:bodyPr wrap="none" anchor="ctr"/>
            <a:lstStyle/>
            <a:p>
              <a:endParaRPr lang="en-US"/>
            </a:p>
          </p:txBody>
        </p:sp>
        <p:sp>
          <p:nvSpPr>
            <p:cNvPr id="32805" name="Line 50"/>
            <p:cNvSpPr>
              <a:spLocks noChangeShapeType="1"/>
            </p:cNvSpPr>
            <p:nvPr/>
          </p:nvSpPr>
          <p:spPr bwMode="auto">
            <a:xfrm flipV="1">
              <a:off x="1384" y="992"/>
              <a:ext cx="64" cy="80"/>
            </a:xfrm>
            <a:prstGeom prst="line">
              <a:avLst/>
            </a:prstGeom>
            <a:noFill/>
            <a:ln w="12700">
              <a:solidFill>
                <a:schemeClr val="tx2"/>
              </a:solidFill>
              <a:round/>
              <a:headEnd/>
              <a:tailEnd/>
            </a:ln>
          </p:spPr>
          <p:txBody>
            <a:bodyPr wrap="none" anchor="ctr"/>
            <a:lstStyle/>
            <a:p>
              <a:endParaRPr lang="en-US"/>
            </a:p>
          </p:txBody>
        </p:sp>
        <p:sp>
          <p:nvSpPr>
            <p:cNvPr id="32806" name="Line 51"/>
            <p:cNvSpPr>
              <a:spLocks noChangeShapeType="1"/>
            </p:cNvSpPr>
            <p:nvPr/>
          </p:nvSpPr>
          <p:spPr bwMode="auto">
            <a:xfrm flipV="1">
              <a:off x="1696" y="1304"/>
              <a:ext cx="64" cy="80"/>
            </a:xfrm>
            <a:prstGeom prst="line">
              <a:avLst/>
            </a:prstGeom>
            <a:noFill/>
            <a:ln w="12700">
              <a:solidFill>
                <a:schemeClr val="tx2"/>
              </a:solidFill>
              <a:round/>
              <a:headEnd/>
              <a:tailEnd/>
            </a:ln>
          </p:spPr>
          <p:txBody>
            <a:bodyPr wrap="none" anchor="ctr"/>
            <a:lstStyle/>
            <a:p>
              <a:endParaRPr lang="en-US"/>
            </a:p>
          </p:txBody>
        </p:sp>
        <p:sp>
          <p:nvSpPr>
            <p:cNvPr id="32807" name="Line 52"/>
            <p:cNvSpPr>
              <a:spLocks noChangeShapeType="1"/>
            </p:cNvSpPr>
            <p:nvPr/>
          </p:nvSpPr>
          <p:spPr bwMode="auto">
            <a:xfrm flipV="1">
              <a:off x="2968" y="2564"/>
              <a:ext cx="64" cy="80"/>
            </a:xfrm>
            <a:prstGeom prst="line">
              <a:avLst/>
            </a:prstGeom>
            <a:noFill/>
            <a:ln w="12700">
              <a:solidFill>
                <a:schemeClr val="tx2"/>
              </a:solidFill>
              <a:round/>
              <a:headEnd/>
              <a:tailEnd/>
            </a:ln>
          </p:spPr>
          <p:txBody>
            <a:bodyPr wrap="none" anchor="ctr"/>
            <a:lstStyle/>
            <a:p>
              <a:endParaRPr lang="en-US"/>
            </a:p>
          </p:txBody>
        </p:sp>
        <p:sp>
          <p:nvSpPr>
            <p:cNvPr id="32808" name="Line 53"/>
            <p:cNvSpPr>
              <a:spLocks noChangeShapeType="1"/>
            </p:cNvSpPr>
            <p:nvPr/>
          </p:nvSpPr>
          <p:spPr bwMode="auto">
            <a:xfrm flipV="1">
              <a:off x="3196" y="2780"/>
              <a:ext cx="64" cy="80"/>
            </a:xfrm>
            <a:prstGeom prst="line">
              <a:avLst/>
            </a:prstGeom>
            <a:noFill/>
            <a:ln w="12700">
              <a:solidFill>
                <a:schemeClr val="tx2"/>
              </a:solidFill>
              <a:round/>
              <a:headEnd/>
              <a:tailEnd/>
            </a:ln>
          </p:spPr>
          <p:txBody>
            <a:bodyPr wrap="none" anchor="ctr"/>
            <a:lstStyle/>
            <a:p>
              <a:endParaRPr lang="en-US"/>
            </a:p>
          </p:txBody>
        </p:sp>
        <p:sp>
          <p:nvSpPr>
            <p:cNvPr id="32809" name="Line 54"/>
            <p:cNvSpPr>
              <a:spLocks noChangeShapeType="1"/>
            </p:cNvSpPr>
            <p:nvPr/>
          </p:nvSpPr>
          <p:spPr bwMode="auto">
            <a:xfrm flipV="1">
              <a:off x="3436" y="3044"/>
              <a:ext cx="64" cy="80"/>
            </a:xfrm>
            <a:prstGeom prst="line">
              <a:avLst/>
            </a:prstGeom>
            <a:noFill/>
            <a:ln w="12700">
              <a:solidFill>
                <a:schemeClr val="tx2"/>
              </a:solidFill>
              <a:round/>
              <a:headEnd/>
              <a:tailEnd/>
            </a:ln>
          </p:spPr>
          <p:txBody>
            <a:bodyPr wrap="none" anchor="ctr"/>
            <a:lstStyle/>
            <a:p>
              <a:endParaRPr lang="en-US"/>
            </a:p>
          </p:txBody>
        </p:sp>
        <p:sp>
          <p:nvSpPr>
            <p:cNvPr id="32810" name="Line 55"/>
            <p:cNvSpPr>
              <a:spLocks noChangeShapeType="1"/>
            </p:cNvSpPr>
            <p:nvPr/>
          </p:nvSpPr>
          <p:spPr bwMode="auto">
            <a:xfrm flipV="1">
              <a:off x="3700" y="3296"/>
              <a:ext cx="64" cy="80"/>
            </a:xfrm>
            <a:prstGeom prst="line">
              <a:avLst/>
            </a:prstGeom>
            <a:noFill/>
            <a:ln w="12700">
              <a:solidFill>
                <a:schemeClr val="tx2"/>
              </a:solidFill>
              <a:round/>
              <a:headEnd/>
              <a:tailEnd/>
            </a:ln>
          </p:spPr>
          <p:txBody>
            <a:bodyPr wrap="none" anchor="ctr"/>
            <a:lstStyle/>
            <a:p>
              <a:endParaRPr lang="en-US"/>
            </a:p>
          </p:txBody>
        </p:sp>
        <p:sp>
          <p:nvSpPr>
            <p:cNvPr id="32811" name="Line 56"/>
            <p:cNvSpPr>
              <a:spLocks noChangeShapeType="1"/>
            </p:cNvSpPr>
            <p:nvPr/>
          </p:nvSpPr>
          <p:spPr bwMode="auto">
            <a:xfrm flipV="1">
              <a:off x="4060" y="3644"/>
              <a:ext cx="64" cy="80"/>
            </a:xfrm>
            <a:prstGeom prst="line">
              <a:avLst/>
            </a:prstGeom>
            <a:noFill/>
            <a:ln w="12700">
              <a:solidFill>
                <a:schemeClr val="tx2"/>
              </a:solidFill>
              <a:round/>
              <a:headEnd/>
              <a:tailEnd/>
            </a:ln>
          </p:spPr>
          <p:txBody>
            <a:bodyPr wrap="none" anchor="ctr"/>
            <a:lstStyle/>
            <a:p>
              <a:endParaRPr lang="en-US"/>
            </a:p>
          </p:txBody>
        </p:sp>
      </p:grpSp>
    </p:spTree>
    <p:extLst>
      <p:ext uri="{BB962C8B-B14F-4D97-AF65-F5344CB8AC3E}">
        <p14:creationId xmlns:p14="http://schemas.microsoft.com/office/powerpoint/2010/main" val="6529606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078788" cy="639762"/>
          </a:xfrm>
          <a:ln cap="flat">
            <a:solidFill>
              <a:schemeClr val="tx1"/>
            </a:solidFill>
            <a:prstDash val="sysDot"/>
          </a:ln>
        </p:spPr>
        <p:txBody>
          <a:bodyPr>
            <a:normAutofit/>
          </a:bodyPr>
          <a:lstStyle/>
          <a:p>
            <a:pPr eaLnBrk="1" hangingPunct="1"/>
            <a:r>
              <a:rPr lang="en-US" sz="2800" b="1" smtClean="0">
                <a:solidFill>
                  <a:schemeClr val="tx1"/>
                </a:solidFill>
              </a:rPr>
              <a:t> </a:t>
            </a:r>
            <a:r>
              <a:rPr lang="en-US" sz="2800" smtClean="0">
                <a:solidFill>
                  <a:schemeClr val="tx1"/>
                </a:solidFill>
              </a:rPr>
              <a:t>Sample:       Now _________ Required---------------</a:t>
            </a:r>
            <a:endParaRPr lang="en-US" sz="2800" u="sng" smtClean="0">
              <a:solidFill>
                <a:schemeClr val="tx1"/>
              </a:solidFill>
            </a:endParaRPr>
          </a:p>
        </p:txBody>
      </p:sp>
      <p:sp>
        <p:nvSpPr>
          <p:cNvPr id="65" name="Slide Number Placeholder 64"/>
          <p:cNvSpPr>
            <a:spLocks noGrp="1"/>
          </p:cNvSpPr>
          <p:nvPr>
            <p:ph type="sldNum" sz="quarter" idx="12"/>
          </p:nvPr>
        </p:nvSpPr>
        <p:spPr/>
        <p:txBody>
          <a:bodyPr/>
          <a:lstStyle/>
          <a:p>
            <a:pPr>
              <a:defRPr/>
            </a:pPr>
            <a:fld id="{985AAB45-05D2-471C-82B4-B598FF0D4333}" type="slidenum">
              <a:rPr lang="en-US" smtClean="0"/>
              <a:pPr>
                <a:defRPr/>
              </a:pPr>
              <a:t>17</a:t>
            </a:fld>
            <a:endParaRPr lang="en-US"/>
          </a:p>
        </p:txBody>
      </p:sp>
      <p:sp>
        <p:nvSpPr>
          <p:cNvPr id="31747" name="Rectangle 3"/>
          <p:cNvSpPr>
            <a:spLocks noGrp="1" noChangeArrowheads="1"/>
          </p:cNvSpPr>
          <p:nvPr>
            <p:ph sz="quarter" idx="1"/>
          </p:nvPr>
        </p:nvSpPr>
        <p:spPr>
          <a:xfrm>
            <a:off x="457200" y="990600"/>
            <a:ext cx="8229600" cy="5310188"/>
          </a:xfrm>
        </p:spPr>
        <p:txBody>
          <a:bodyPr/>
          <a:lstStyle/>
          <a:p>
            <a:pPr eaLnBrk="1" hangingPunct="1">
              <a:buFont typeface="Wingdings" pitchFamily="2" charset="2"/>
              <a:buNone/>
            </a:pPr>
            <a:r>
              <a:rPr lang="en-US" smtClean="0"/>
              <a:t>   </a:t>
            </a:r>
          </a:p>
        </p:txBody>
      </p:sp>
      <p:grpSp>
        <p:nvGrpSpPr>
          <p:cNvPr id="2" name="Group 4"/>
          <p:cNvGrpSpPr>
            <a:grpSpLocks/>
          </p:cNvGrpSpPr>
          <p:nvPr/>
        </p:nvGrpSpPr>
        <p:grpSpPr bwMode="auto">
          <a:xfrm>
            <a:off x="1981200" y="914400"/>
            <a:ext cx="5449888" cy="5505450"/>
            <a:chOff x="1126" y="727"/>
            <a:chExt cx="3244" cy="3277"/>
          </a:xfrm>
        </p:grpSpPr>
        <p:sp>
          <p:nvSpPr>
            <p:cNvPr id="31758" name="Rectangle 5"/>
            <p:cNvSpPr>
              <a:spLocks noChangeArrowheads="1"/>
            </p:cNvSpPr>
            <p:nvPr/>
          </p:nvSpPr>
          <p:spPr bwMode="auto">
            <a:xfrm>
              <a:off x="1420" y="1036"/>
              <a:ext cx="2656" cy="2656"/>
            </a:xfrm>
            <a:prstGeom prst="rect">
              <a:avLst/>
            </a:prstGeom>
            <a:solidFill>
              <a:schemeClr val="bg1"/>
            </a:solidFill>
            <a:ln w="12700">
              <a:solidFill>
                <a:schemeClr val="tx2"/>
              </a:solidFill>
              <a:miter lim="800000"/>
              <a:headEnd/>
              <a:tailEnd/>
            </a:ln>
          </p:spPr>
          <p:txBody>
            <a:bodyPr wrap="none" anchor="ctr"/>
            <a:lstStyle/>
            <a:p>
              <a:endParaRPr lang="de-DE"/>
            </a:p>
          </p:txBody>
        </p:sp>
        <p:sp>
          <p:nvSpPr>
            <p:cNvPr id="31759" name="Line 6"/>
            <p:cNvSpPr>
              <a:spLocks noChangeShapeType="1"/>
            </p:cNvSpPr>
            <p:nvPr/>
          </p:nvSpPr>
          <p:spPr bwMode="auto">
            <a:xfrm>
              <a:off x="2748" y="727"/>
              <a:ext cx="0" cy="3262"/>
            </a:xfrm>
            <a:prstGeom prst="line">
              <a:avLst/>
            </a:prstGeom>
            <a:noFill/>
            <a:ln w="50800">
              <a:solidFill>
                <a:schemeClr val="tx2"/>
              </a:solidFill>
              <a:round/>
              <a:headEnd type="triangle" w="med" len="med"/>
              <a:tailEnd type="triangle" w="med" len="med"/>
            </a:ln>
          </p:spPr>
          <p:txBody>
            <a:bodyPr wrap="none" anchor="ctr"/>
            <a:lstStyle/>
            <a:p>
              <a:endParaRPr lang="en-US"/>
            </a:p>
          </p:txBody>
        </p:sp>
        <p:sp>
          <p:nvSpPr>
            <p:cNvPr id="31760" name="Line 7"/>
            <p:cNvSpPr>
              <a:spLocks noChangeShapeType="1"/>
            </p:cNvSpPr>
            <p:nvPr/>
          </p:nvSpPr>
          <p:spPr bwMode="auto">
            <a:xfrm>
              <a:off x="1126" y="2340"/>
              <a:ext cx="3244" cy="0"/>
            </a:xfrm>
            <a:prstGeom prst="line">
              <a:avLst/>
            </a:prstGeom>
            <a:noFill/>
            <a:ln w="50800">
              <a:solidFill>
                <a:schemeClr val="tx2"/>
              </a:solidFill>
              <a:round/>
              <a:headEnd type="triangle" w="med" len="med"/>
              <a:tailEnd type="triangle" w="med" len="med"/>
            </a:ln>
          </p:spPr>
          <p:txBody>
            <a:bodyPr wrap="none" anchor="ctr"/>
            <a:lstStyle/>
            <a:p>
              <a:endParaRPr lang="en-US"/>
            </a:p>
          </p:txBody>
        </p:sp>
        <p:sp>
          <p:nvSpPr>
            <p:cNvPr id="31761" name="Line 8"/>
            <p:cNvSpPr>
              <a:spLocks noChangeShapeType="1"/>
            </p:cNvSpPr>
            <p:nvPr/>
          </p:nvSpPr>
          <p:spPr bwMode="auto">
            <a:xfrm>
              <a:off x="1432" y="1048"/>
              <a:ext cx="2620" cy="2632"/>
            </a:xfrm>
            <a:prstGeom prst="line">
              <a:avLst/>
            </a:prstGeom>
            <a:noFill/>
            <a:ln w="12700">
              <a:solidFill>
                <a:schemeClr val="tx2"/>
              </a:solidFill>
              <a:round/>
              <a:headEnd/>
              <a:tailEnd/>
            </a:ln>
          </p:spPr>
          <p:txBody>
            <a:bodyPr wrap="none" anchor="ctr"/>
            <a:lstStyle/>
            <a:p>
              <a:endParaRPr lang="en-US"/>
            </a:p>
          </p:txBody>
        </p:sp>
        <p:sp>
          <p:nvSpPr>
            <p:cNvPr id="31762" name="Line 9"/>
            <p:cNvSpPr>
              <a:spLocks noChangeShapeType="1"/>
            </p:cNvSpPr>
            <p:nvPr/>
          </p:nvSpPr>
          <p:spPr bwMode="auto">
            <a:xfrm flipH="1">
              <a:off x="1427" y="1036"/>
              <a:ext cx="2654" cy="2656"/>
            </a:xfrm>
            <a:prstGeom prst="line">
              <a:avLst/>
            </a:prstGeom>
            <a:noFill/>
            <a:ln w="12700">
              <a:solidFill>
                <a:schemeClr val="tx2"/>
              </a:solidFill>
              <a:round/>
              <a:headEnd/>
              <a:tailEnd/>
            </a:ln>
          </p:spPr>
          <p:txBody>
            <a:bodyPr wrap="none" anchor="ctr"/>
            <a:lstStyle/>
            <a:p>
              <a:endParaRPr lang="en-US"/>
            </a:p>
          </p:txBody>
        </p:sp>
        <p:sp>
          <p:nvSpPr>
            <p:cNvPr id="31763" name="Rectangle 10"/>
            <p:cNvSpPr>
              <a:spLocks noChangeArrowheads="1"/>
            </p:cNvSpPr>
            <p:nvPr/>
          </p:nvSpPr>
          <p:spPr bwMode="auto">
            <a:xfrm>
              <a:off x="1788" y="786"/>
              <a:ext cx="656" cy="234"/>
            </a:xfrm>
            <a:prstGeom prst="rect">
              <a:avLst/>
            </a:prstGeom>
            <a:noFill/>
            <a:ln w="12700">
              <a:noFill/>
              <a:miter lim="800000"/>
              <a:headEnd/>
              <a:tailEnd/>
            </a:ln>
          </p:spPr>
          <p:txBody>
            <a:bodyPr lIns="146150" tIns="73915" rIns="146150" bIns="73915">
              <a:spAutoFit/>
            </a:bodyPr>
            <a:lstStyle/>
            <a:p>
              <a:pPr algn="ctr" defTabSz="2176463" eaLnBrk="0" hangingPunct="0">
                <a:spcBef>
                  <a:spcPct val="50000"/>
                </a:spcBef>
              </a:pPr>
              <a:r>
                <a:rPr lang="en-US" sz="1600" b="1">
                  <a:solidFill>
                    <a:srgbClr val="FFCC00"/>
                  </a:solidFill>
                </a:rPr>
                <a:t>Clan</a:t>
              </a:r>
            </a:p>
          </p:txBody>
        </p:sp>
        <p:sp>
          <p:nvSpPr>
            <p:cNvPr id="31764" name="Rectangle 11"/>
            <p:cNvSpPr>
              <a:spLocks noChangeArrowheads="1"/>
            </p:cNvSpPr>
            <p:nvPr/>
          </p:nvSpPr>
          <p:spPr bwMode="auto">
            <a:xfrm>
              <a:off x="2809" y="774"/>
              <a:ext cx="1083" cy="235"/>
            </a:xfrm>
            <a:prstGeom prst="rect">
              <a:avLst/>
            </a:prstGeom>
            <a:noFill/>
            <a:ln w="12700">
              <a:noFill/>
              <a:miter lim="800000"/>
              <a:headEnd/>
              <a:tailEnd/>
            </a:ln>
          </p:spPr>
          <p:txBody>
            <a:bodyPr lIns="146150" tIns="73915" rIns="146150" bIns="73915">
              <a:spAutoFit/>
            </a:bodyPr>
            <a:lstStyle/>
            <a:p>
              <a:pPr algn="ctr" defTabSz="2176463" eaLnBrk="0" hangingPunct="0">
                <a:spcBef>
                  <a:spcPct val="50000"/>
                </a:spcBef>
              </a:pPr>
              <a:r>
                <a:rPr lang="en-US" sz="1600" b="1">
                  <a:solidFill>
                    <a:srgbClr val="33CC33"/>
                  </a:solidFill>
                </a:rPr>
                <a:t>Adhocracy</a:t>
              </a:r>
              <a:endParaRPr lang="en-US" sz="1600" b="1">
                <a:solidFill>
                  <a:schemeClr val="accent1"/>
                </a:solidFill>
              </a:endParaRPr>
            </a:p>
          </p:txBody>
        </p:sp>
        <p:sp>
          <p:nvSpPr>
            <p:cNvPr id="31765" name="Rectangle 12"/>
            <p:cNvSpPr>
              <a:spLocks noChangeArrowheads="1"/>
            </p:cNvSpPr>
            <p:nvPr/>
          </p:nvSpPr>
          <p:spPr bwMode="auto">
            <a:xfrm>
              <a:off x="3042" y="3769"/>
              <a:ext cx="764" cy="234"/>
            </a:xfrm>
            <a:prstGeom prst="rect">
              <a:avLst/>
            </a:prstGeom>
            <a:noFill/>
            <a:ln w="12700">
              <a:noFill/>
              <a:miter lim="800000"/>
              <a:headEnd/>
              <a:tailEnd/>
            </a:ln>
          </p:spPr>
          <p:txBody>
            <a:bodyPr lIns="146150" tIns="73915" rIns="146150" bIns="73915">
              <a:spAutoFit/>
            </a:bodyPr>
            <a:lstStyle/>
            <a:p>
              <a:pPr algn="ctr" defTabSz="2176463" eaLnBrk="0" hangingPunct="0">
                <a:spcBef>
                  <a:spcPct val="50000"/>
                </a:spcBef>
              </a:pPr>
              <a:r>
                <a:rPr lang="en-US" sz="1600" b="1">
                  <a:solidFill>
                    <a:schemeClr val="accent2"/>
                  </a:solidFill>
                </a:rPr>
                <a:t>Market</a:t>
              </a:r>
              <a:endParaRPr lang="en-US" sz="1600" b="1">
                <a:solidFill>
                  <a:schemeClr val="accent1"/>
                </a:solidFill>
              </a:endParaRPr>
            </a:p>
          </p:txBody>
        </p:sp>
        <p:sp>
          <p:nvSpPr>
            <p:cNvPr id="31766" name="Rectangle 13"/>
            <p:cNvSpPr>
              <a:spLocks noChangeArrowheads="1"/>
            </p:cNvSpPr>
            <p:nvPr/>
          </p:nvSpPr>
          <p:spPr bwMode="auto">
            <a:xfrm>
              <a:off x="1589" y="3769"/>
              <a:ext cx="1022" cy="235"/>
            </a:xfrm>
            <a:prstGeom prst="rect">
              <a:avLst/>
            </a:prstGeom>
            <a:noFill/>
            <a:ln w="12700">
              <a:noFill/>
              <a:miter lim="800000"/>
              <a:headEnd/>
              <a:tailEnd/>
            </a:ln>
          </p:spPr>
          <p:txBody>
            <a:bodyPr lIns="146150" tIns="73915" rIns="146150" bIns="73915">
              <a:spAutoFit/>
            </a:bodyPr>
            <a:lstStyle/>
            <a:p>
              <a:pPr algn="ctr" defTabSz="2176463" eaLnBrk="0" hangingPunct="0">
                <a:spcBef>
                  <a:spcPct val="50000"/>
                </a:spcBef>
              </a:pPr>
              <a:r>
                <a:rPr lang="en-US" sz="1600" b="1">
                  <a:solidFill>
                    <a:srgbClr val="FF0000"/>
                  </a:solidFill>
                </a:rPr>
                <a:t>Hierarchy</a:t>
              </a:r>
              <a:endParaRPr lang="en-US" sz="1600" b="1">
                <a:solidFill>
                  <a:schemeClr val="accent1"/>
                </a:solidFill>
              </a:endParaRPr>
            </a:p>
          </p:txBody>
        </p:sp>
        <p:sp>
          <p:nvSpPr>
            <p:cNvPr id="31767" name="Rectangle 14"/>
            <p:cNvSpPr>
              <a:spLocks noChangeArrowheads="1"/>
            </p:cNvSpPr>
            <p:nvPr/>
          </p:nvSpPr>
          <p:spPr bwMode="auto">
            <a:xfrm>
              <a:off x="2418" y="188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10</a:t>
              </a:r>
            </a:p>
          </p:txBody>
        </p:sp>
        <p:sp>
          <p:nvSpPr>
            <p:cNvPr id="31768" name="Rectangle 15"/>
            <p:cNvSpPr>
              <a:spLocks noChangeArrowheads="1"/>
            </p:cNvSpPr>
            <p:nvPr/>
          </p:nvSpPr>
          <p:spPr bwMode="auto">
            <a:xfrm>
              <a:off x="2186" y="165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20</a:t>
              </a:r>
            </a:p>
          </p:txBody>
        </p:sp>
        <p:sp>
          <p:nvSpPr>
            <p:cNvPr id="31769" name="Rectangle 16"/>
            <p:cNvSpPr>
              <a:spLocks noChangeArrowheads="1"/>
            </p:cNvSpPr>
            <p:nvPr/>
          </p:nvSpPr>
          <p:spPr bwMode="auto">
            <a:xfrm>
              <a:off x="1914" y="136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30</a:t>
              </a:r>
            </a:p>
          </p:txBody>
        </p:sp>
        <p:sp>
          <p:nvSpPr>
            <p:cNvPr id="31770" name="Rectangle 17"/>
            <p:cNvSpPr>
              <a:spLocks noChangeArrowheads="1"/>
            </p:cNvSpPr>
            <p:nvPr/>
          </p:nvSpPr>
          <p:spPr bwMode="auto">
            <a:xfrm>
              <a:off x="1662" y="112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40</a:t>
              </a:r>
            </a:p>
          </p:txBody>
        </p:sp>
        <p:sp>
          <p:nvSpPr>
            <p:cNvPr id="31771" name="Rectangle 18"/>
            <p:cNvSpPr>
              <a:spLocks noChangeArrowheads="1"/>
            </p:cNvSpPr>
            <p:nvPr/>
          </p:nvSpPr>
          <p:spPr bwMode="auto">
            <a:xfrm>
              <a:off x="1366" y="83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50</a:t>
              </a:r>
            </a:p>
          </p:txBody>
        </p:sp>
        <p:grpSp>
          <p:nvGrpSpPr>
            <p:cNvPr id="3" name="Group 19"/>
            <p:cNvGrpSpPr>
              <a:grpSpLocks/>
            </p:cNvGrpSpPr>
            <p:nvPr/>
          </p:nvGrpSpPr>
          <p:grpSpPr bwMode="auto">
            <a:xfrm>
              <a:off x="1366" y="2574"/>
              <a:ext cx="1164" cy="1148"/>
              <a:chOff x="1366" y="2574"/>
              <a:chExt cx="1164" cy="1148"/>
            </a:xfrm>
          </p:grpSpPr>
          <p:sp>
            <p:nvSpPr>
              <p:cNvPr id="31805" name="Line 20"/>
              <p:cNvSpPr>
                <a:spLocks noChangeShapeType="1"/>
              </p:cNvSpPr>
              <p:nvPr/>
            </p:nvSpPr>
            <p:spPr bwMode="auto">
              <a:xfrm>
                <a:off x="2454" y="2574"/>
                <a:ext cx="76" cy="76"/>
              </a:xfrm>
              <a:prstGeom prst="line">
                <a:avLst/>
              </a:prstGeom>
              <a:noFill/>
              <a:ln w="12700">
                <a:solidFill>
                  <a:schemeClr val="tx2"/>
                </a:solidFill>
                <a:round/>
                <a:headEnd/>
                <a:tailEnd/>
              </a:ln>
            </p:spPr>
            <p:txBody>
              <a:bodyPr wrap="none" anchor="ctr"/>
              <a:lstStyle/>
              <a:p>
                <a:endParaRPr lang="en-US"/>
              </a:p>
            </p:txBody>
          </p:sp>
          <p:sp>
            <p:nvSpPr>
              <p:cNvPr id="31806" name="Line 21"/>
              <p:cNvSpPr>
                <a:spLocks noChangeShapeType="1"/>
              </p:cNvSpPr>
              <p:nvPr/>
            </p:nvSpPr>
            <p:spPr bwMode="auto">
              <a:xfrm>
                <a:off x="2230" y="2838"/>
                <a:ext cx="76" cy="76"/>
              </a:xfrm>
              <a:prstGeom prst="line">
                <a:avLst/>
              </a:prstGeom>
              <a:noFill/>
              <a:ln w="12700">
                <a:solidFill>
                  <a:schemeClr val="tx2"/>
                </a:solidFill>
                <a:round/>
                <a:headEnd/>
                <a:tailEnd/>
              </a:ln>
            </p:spPr>
            <p:txBody>
              <a:bodyPr wrap="none" anchor="ctr"/>
              <a:lstStyle/>
              <a:p>
                <a:endParaRPr lang="en-US"/>
              </a:p>
            </p:txBody>
          </p:sp>
          <p:sp>
            <p:nvSpPr>
              <p:cNvPr id="31807" name="Line 22"/>
              <p:cNvSpPr>
                <a:spLocks noChangeShapeType="1"/>
              </p:cNvSpPr>
              <p:nvPr/>
            </p:nvSpPr>
            <p:spPr bwMode="auto">
              <a:xfrm>
                <a:off x="1950" y="3094"/>
                <a:ext cx="76" cy="76"/>
              </a:xfrm>
              <a:prstGeom prst="line">
                <a:avLst/>
              </a:prstGeom>
              <a:noFill/>
              <a:ln w="12700">
                <a:solidFill>
                  <a:schemeClr val="tx2"/>
                </a:solidFill>
                <a:round/>
                <a:headEnd/>
                <a:tailEnd/>
              </a:ln>
            </p:spPr>
            <p:txBody>
              <a:bodyPr wrap="none" anchor="ctr"/>
              <a:lstStyle/>
              <a:p>
                <a:endParaRPr lang="en-US"/>
              </a:p>
            </p:txBody>
          </p:sp>
          <p:sp>
            <p:nvSpPr>
              <p:cNvPr id="31808" name="Line 23"/>
              <p:cNvSpPr>
                <a:spLocks noChangeShapeType="1"/>
              </p:cNvSpPr>
              <p:nvPr/>
            </p:nvSpPr>
            <p:spPr bwMode="auto">
              <a:xfrm>
                <a:off x="1670" y="3362"/>
                <a:ext cx="76" cy="76"/>
              </a:xfrm>
              <a:prstGeom prst="line">
                <a:avLst/>
              </a:prstGeom>
              <a:noFill/>
              <a:ln w="12700">
                <a:solidFill>
                  <a:schemeClr val="tx2"/>
                </a:solidFill>
                <a:round/>
                <a:headEnd/>
                <a:tailEnd/>
              </a:ln>
            </p:spPr>
            <p:txBody>
              <a:bodyPr wrap="none" anchor="ctr"/>
              <a:lstStyle/>
              <a:p>
                <a:endParaRPr lang="en-US"/>
              </a:p>
            </p:txBody>
          </p:sp>
          <p:sp>
            <p:nvSpPr>
              <p:cNvPr id="31809" name="Line 24"/>
              <p:cNvSpPr>
                <a:spLocks noChangeShapeType="1"/>
              </p:cNvSpPr>
              <p:nvPr/>
            </p:nvSpPr>
            <p:spPr bwMode="auto">
              <a:xfrm>
                <a:off x="1366" y="3646"/>
                <a:ext cx="76" cy="76"/>
              </a:xfrm>
              <a:prstGeom prst="line">
                <a:avLst/>
              </a:prstGeom>
              <a:noFill/>
              <a:ln w="12700">
                <a:solidFill>
                  <a:schemeClr val="tx2"/>
                </a:solidFill>
                <a:round/>
                <a:headEnd/>
                <a:tailEnd/>
              </a:ln>
            </p:spPr>
            <p:txBody>
              <a:bodyPr wrap="none" anchor="ctr"/>
              <a:lstStyle/>
              <a:p>
                <a:endParaRPr lang="en-US"/>
              </a:p>
            </p:txBody>
          </p:sp>
        </p:grpSp>
        <p:grpSp>
          <p:nvGrpSpPr>
            <p:cNvPr id="4" name="Group 25"/>
            <p:cNvGrpSpPr>
              <a:grpSpLocks/>
            </p:cNvGrpSpPr>
            <p:nvPr/>
          </p:nvGrpSpPr>
          <p:grpSpPr bwMode="auto">
            <a:xfrm>
              <a:off x="1374" y="2613"/>
              <a:ext cx="1452" cy="1322"/>
              <a:chOff x="1374" y="2613"/>
              <a:chExt cx="1452" cy="1322"/>
            </a:xfrm>
          </p:grpSpPr>
          <p:sp>
            <p:nvSpPr>
              <p:cNvPr id="31800" name="Rectangle 26"/>
              <p:cNvSpPr>
                <a:spLocks noChangeArrowheads="1"/>
              </p:cNvSpPr>
              <p:nvPr/>
            </p:nvSpPr>
            <p:spPr bwMode="auto">
              <a:xfrm>
                <a:off x="2446" y="261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10</a:t>
                </a:r>
              </a:p>
            </p:txBody>
          </p:sp>
          <p:sp>
            <p:nvSpPr>
              <p:cNvPr id="31801" name="Rectangle 27"/>
              <p:cNvSpPr>
                <a:spLocks noChangeArrowheads="1"/>
              </p:cNvSpPr>
              <p:nvPr/>
            </p:nvSpPr>
            <p:spPr bwMode="auto">
              <a:xfrm>
                <a:off x="2230" y="2861"/>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20</a:t>
                </a:r>
              </a:p>
            </p:txBody>
          </p:sp>
          <p:sp>
            <p:nvSpPr>
              <p:cNvPr id="31802" name="Rectangle 28"/>
              <p:cNvSpPr>
                <a:spLocks noChangeArrowheads="1"/>
              </p:cNvSpPr>
              <p:nvPr/>
            </p:nvSpPr>
            <p:spPr bwMode="auto">
              <a:xfrm>
                <a:off x="1942" y="3125"/>
                <a:ext cx="380" cy="235"/>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30</a:t>
                </a:r>
              </a:p>
            </p:txBody>
          </p:sp>
          <p:sp>
            <p:nvSpPr>
              <p:cNvPr id="31803" name="Rectangle 29"/>
              <p:cNvSpPr>
                <a:spLocks noChangeArrowheads="1"/>
              </p:cNvSpPr>
              <p:nvPr/>
            </p:nvSpPr>
            <p:spPr bwMode="auto">
              <a:xfrm>
                <a:off x="1654" y="339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40</a:t>
                </a:r>
              </a:p>
            </p:txBody>
          </p:sp>
          <p:sp>
            <p:nvSpPr>
              <p:cNvPr id="31804" name="Rectangle 30"/>
              <p:cNvSpPr>
                <a:spLocks noChangeArrowheads="1"/>
              </p:cNvSpPr>
              <p:nvPr/>
            </p:nvSpPr>
            <p:spPr bwMode="auto">
              <a:xfrm>
                <a:off x="1374" y="3701"/>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50</a:t>
                </a:r>
              </a:p>
            </p:txBody>
          </p:sp>
        </p:grpSp>
        <p:sp>
          <p:nvSpPr>
            <p:cNvPr id="31774" name="Rectangle 31"/>
            <p:cNvSpPr>
              <a:spLocks noChangeArrowheads="1"/>
            </p:cNvSpPr>
            <p:nvPr/>
          </p:nvSpPr>
          <p:spPr bwMode="auto">
            <a:xfrm>
              <a:off x="2734" y="2585"/>
              <a:ext cx="380" cy="235"/>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10</a:t>
              </a:r>
            </a:p>
          </p:txBody>
        </p:sp>
        <p:sp>
          <p:nvSpPr>
            <p:cNvPr id="31775" name="Rectangle 32"/>
            <p:cNvSpPr>
              <a:spLocks noChangeArrowheads="1"/>
            </p:cNvSpPr>
            <p:nvPr/>
          </p:nvSpPr>
          <p:spPr bwMode="auto">
            <a:xfrm>
              <a:off x="2962" y="2817"/>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20</a:t>
              </a:r>
            </a:p>
          </p:txBody>
        </p:sp>
        <p:sp>
          <p:nvSpPr>
            <p:cNvPr id="31776" name="Rectangle 33"/>
            <p:cNvSpPr>
              <a:spLocks noChangeArrowheads="1"/>
            </p:cNvSpPr>
            <p:nvPr/>
          </p:nvSpPr>
          <p:spPr bwMode="auto">
            <a:xfrm>
              <a:off x="3210" y="3077"/>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30</a:t>
              </a:r>
            </a:p>
          </p:txBody>
        </p:sp>
        <p:sp>
          <p:nvSpPr>
            <p:cNvPr id="31777" name="Rectangle 34"/>
            <p:cNvSpPr>
              <a:spLocks noChangeArrowheads="1"/>
            </p:cNvSpPr>
            <p:nvPr/>
          </p:nvSpPr>
          <p:spPr bwMode="auto">
            <a:xfrm>
              <a:off x="3474" y="3337"/>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40</a:t>
              </a:r>
            </a:p>
          </p:txBody>
        </p:sp>
        <p:sp>
          <p:nvSpPr>
            <p:cNvPr id="31778" name="Rectangle 35"/>
            <p:cNvSpPr>
              <a:spLocks noChangeArrowheads="1"/>
            </p:cNvSpPr>
            <p:nvPr/>
          </p:nvSpPr>
          <p:spPr bwMode="auto">
            <a:xfrm>
              <a:off x="3834" y="3677"/>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50</a:t>
              </a:r>
            </a:p>
          </p:txBody>
        </p:sp>
        <p:grpSp>
          <p:nvGrpSpPr>
            <p:cNvPr id="5" name="Group 36"/>
            <p:cNvGrpSpPr>
              <a:grpSpLocks/>
            </p:cNvGrpSpPr>
            <p:nvPr/>
          </p:nvGrpSpPr>
          <p:grpSpPr bwMode="auto">
            <a:xfrm>
              <a:off x="2906" y="990"/>
              <a:ext cx="1200" cy="1196"/>
              <a:chOff x="2906" y="990"/>
              <a:chExt cx="1200" cy="1196"/>
            </a:xfrm>
          </p:grpSpPr>
          <p:sp>
            <p:nvSpPr>
              <p:cNvPr id="31795" name="Line 37"/>
              <p:cNvSpPr>
                <a:spLocks noChangeShapeType="1"/>
              </p:cNvSpPr>
              <p:nvPr/>
            </p:nvSpPr>
            <p:spPr bwMode="auto">
              <a:xfrm>
                <a:off x="2906" y="2110"/>
                <a:ext cx="76" cy="76"/>
              </a:xfrm>
              <a:prstGeom prst="line">
                <a:avLst/>
              </a:prstGeom>
              <a:noFill/>
              <a:ln w="12700">
                <a:solidFill>
                  <a:schemeClr val="tx2"/>
                </a:solidFill>
                <a:round/>
                <a:headEnd/>
                <a:tailEnd/>
              </a:ln>
            </p:spPr>
            <p:txBody>
              <a:bodyPr wrap="none" anchor="ctr"/>
              <a:lstStyle/>
              <a:p>
                <a:endParaRPr lang="en-US"/>
              </a:p>
            </p:txBody>
          </p:sp>
          <p:sp>
            <p:nvSpPr>
              <p:cNvPr id="31796" name="Line 38"/>
              <p:cNvSpPr>
                <a:spLocks noChangeShapeType="1"/>
              </p:cNvSpPr>
              <p:nvPr/>
            </p:nvSpPr>
            <p:spPr bwMode="auto">
              <a:xfrm>
                <a:off x="3198" y="1826"/>
                <a:ext cx="76" cy="76"/>
              </a:xfrm>
              <a:prstGeom prst="line">
                <a:avLst/>
              </a:prstGeom>
              <a:noFill/>
              <a:ln w="12700">
                <a:solidFill>
                  <a:schemeClr val="tx2"/>
                </a:solidFill>
                <a:round/>
                <a:headEnd/>
                <a:tailEnd/>
              </a:ln>
            </p:spPr>
            <p:txBody>
              <a:bodyPr wrap="none" anchor="ctr"/>
              <a:lstStyle/>
              <a:p>
                <a:endParaRPr lang="en-US"/>
              </a:p>
            </p:txBody>
          </p:sp>
          <p:sp>
            <p:nvSpPr>
              <p:cNvPr id="31797" name="Line 39"/>
              <p:cNvSpPr>
                <a:spLocks noChangeShapeType="1"/>
              </p:cNvSpPr>
              <p:nvPr/>
            </p:nvSpPr>
            <p:spPr bwMode="auto">
              <a:xfrm>
                <a:off x="3466" y="1570"/>
                <a:ext cx="76" cy="76"/>
              </a:xfrm>
              <a:prstGeom prst="line">
                <a:avLst/>
              </a:prstGeom>
              <a:noFill/>
              <a:ln w="12700">
                <a:solidFill>
                  <a:schemeClr val="tx2"/>
                </a:solidFill>
                <a:round/>
                <a:headEnd/>
                <a:tailEnd/>
              </a:ln>
            </p:spPr>
            <p:txBody>
              <a:bodyPr wrap="none" anchor="ctr"/>
              <a:lstStyle/>
              <a:p>
                <a:endParaRPr lang="en-US"/>
              </a:p>
            </p:txBody>
          </p:sp>
          <p:sp>
            <p:nvSpPr>
              <p:cNvPr id="31798" name="Line 40"/>
              <p:cNvSpPr>
                <a:spLocks noChangeShapeType="1"/>
              </p:cNvSpPr>
              <p:nvPr/>
            </p:nvSpPr>
            <p:spPr bwMode="auto">
              <a:xfrm>
                <a:off x="3782" y="1254"/>
                <a:ext cx="76" cy="76"/>
              </a:xfrm>
              <a:prstGeom prst="line">
                <a:avLst/>
              </a:prstGeom>
              <a:noFill/>
              <a:ln w="12700">
                <a:solidFill>
                  <a:schemeClr val="tx2"/>
                </a:solidFill>
                <a:round/>
                <a:headEnd/>
                <a:tailEnd/>
              </a:ln>
            </p:spPr>
            <p:txBody>
              <a:bodyPr wrap="none" anchor="ctr"/>
              <a:lstStyle/>
              <a:p>
                <a:endParaRPr lang="en-US"/>
              </a:p>
            </p:txBody>
          </p:sp>
          <p:sp>
            <p:nvSpPr>
              <p:cNvPr id="31799" name="Line 41"/>
              <p:cNvSpPr>
                <a:spLocks noChangeShapeType="1"/>
              </p:cNvSpPr>
              <p:nvPr/>
            </p:nvSpPr>
            <p:spPr bwMode="auto">
              <a:xfrm>
                <a:off x="4030" y="990"/>
                <a:ext cx="76" cy="76"/>
              </a:xfrm>
              <a:prstGeom prst="line">
                <a:avLst/>
              </a:prstGeom>
              <a:noFill/>
              <a:ln w="12700">
                <a:solidFill>
                  <a:schemeClr val="tx2"/>
                </a:solidFill>
                <a:round/>
                <a:headEnd/>
                <a:tailEnd/>
              </a:ln>
            </p:spPr>
            <p:txBody>
              <a:bodyPr wrap="none" anchor="ctr"/>
              <a:lstStyle/>
              <a:p>
                <a:endParaRPr lang="en-US"/>
              </a:p>
            </p:txBody>
          </p:sp>
        </p:grpSp>
        <p:sp>
          <p:nvSpPr>
            <p:cNvPr id="31780" name="Rectangle 42"/>
            <p:cNvSpPr>
              <a:spLocks noChangeArrowheads="1"/>
            </p:cNvSpPr>
            <p:nvPr/>
          </p:nvSpPr>
          <p:spPr bwMode="auto">
            <a:xfrm>
              <a:off x="2690" y="1917"/>
              <a:ext cx="332"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10</a:t>
              </a:r>
            </a:p>
          </p:txBody>
        </p:sp>
        <p:sp>
          <p:nvSpPr>
            <p:cNvPr id="31781" name="Rectangle 43"/>
            <p:cNvSpPr>
              <a:spLocks noChangeArrowheads="1"/>
            </p:cNvSpPr>
            <p:nvPr/>
          </p:nvSpPr>
          <p:spPr bwMode="auto">
            <a:xfrm>
              <a:off x="2942" y="1665"/>
              <a:ext cx="380" cy="235"/>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20</a:t>
              </a:r>
            </a:p>
          </p:txBody>
        </p:sp>
        <p:sp>
          <p:nvSpPr>
            <p:cNvPr id="31782" name="Rectangle 44"/>
            <p:cNvSpPr>
              <a:spLocks noChangeArrowheads="1"/>
            </p:cNvSpPr>
            <p:nvPr/>
          </p:nvSpPr>
          <p:spPr bwMode="auto">
            <a:xfrm>
              <a:off x="3210" y="140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30</a:t>
              </a:r>
            </a:p>
          </p:txBody>
        </p:sp>
        <p:sp>
          <p:nvSpPr>
            <p:cNvPr id="31783" name="Rectangle 45"/>
            <p:cNvSpPr>
              <a:spLocks noChangeArrowheads="1"/>
            </p:cNvSpPr>
            <p:nvPr/>
          </p:nvSpPr>
          <p:spPr bwMode="auto">
            <a:xfrm>
              <a:off x="3518" y="1093"/>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40</a:t>
              </a:r>
            </a:p>
          </p:txBody>
        </p:sp>
        <p:sp>
          <p:nvSpPr>
            <p:cNvPr id="31784" name="Rectangle 46"/>
            <p:cNvSpPr>
              <a:spLocks noChangeArrowheads="1"/>
            </p:cNvSpPr>
            <p:nvPr/>
          </p:nvSpPr>
          <p:spPr bwMode="auto">
            <a:xfrm>
              <a:off x="3766" y="829"/>
              <a:ext cx="380" cy="234"/>
            </a:xfrm>
            <a:prstGeom prst="rect">
              <a:avLst/>
            </a:prstGeom>
            <a:noFill/>
            <a:ln w="12700">
              <a:noFill/>
              <a:miter lim="800000"/>
              <a:headEnd/>
              <a:tailEnd/>
            </a:ln>
          </p:spPr>
          <p:txBody>
            <a:bodyPr lIns="146150" tIns="73915" rIns="146150" bIns="73915">
              <a:spAutoFit/>
            </a:bodyPr>
            <a:lstStyle/>
            <a:p>
              <a:pPr defTabSz="2176463" eaLnBrk="0" hangingPunct="0">
                <a:spcBef>
                  <a:spcPct val="50000"/>
                </a:spcBef>
              </a:pPr>
              <a:r>
                <a:rPr lang="en-US" sz="1600">
                  <a:solidFill>
                    <a:schemeClr val="tx2"/>
                  </a:solidFill>
                </a:rPr>
                <a:t>50</a:t>
              </a:r>
            </a:p>
          </p:txBody>
        </p:sp>
        <p:sp>
          <p:nvSpPr>
            <p:cNvPr id="31785" name="Line 47"/>
            <p:cNvSpPr>
              <a:spLocks noChangeShapeType="1"/>
            </p:cNvSpPr>
            <p:nvPr/>
          </p:nvSpPr>
          <p:spPr bwMode="auto">
            <a:xfrm flipV="1">
              <a:off x="2452" y="2060"/>
              <a:ext cx="64" cy="80"/>
            </a:xfrm>
            <a:prstGeom prst="line">
              <a:avLst/>
            </a:prstGeom>
            <a:noFill/>
            <a:ln w="12700">
              <a:solidFill>
                <a:schemeClr val="tx2"/>
              </a:solidFill>
              <a:round/>
              <a:headEnd/>
              <a:tailEnd/>
            </a:ln>
          </p:spPr>
          <p:txBody>
            <a:bodyPr wrap="none" anchor="ctr"/>
            <a:lstStyle/>
            <a:p>
              <a:endParaRPr lang="en-US"/>
            </a:p>
          </p:txBody>
        </p:sp>
        <p:sp>
          <p:nvSpPr>
            <p:cNvPr id="31786" name="Line 48"/>
            <p:cNvSpPr>
              <a:spLocks noChangeShapeType="1"/>
            </p:cNvSpPr>
            <p:nvPr/>
          </p:nvSpPr>
          <p:spPr bwMode="auto">
            <a:xfrm flipV="1">
              <a:off x="2188" y="1820"/>
              <a:ext cx="64" cy="80"/>
            </a:xfrm>
            <a:prstGeom prst="line">
              <a:avLst/>
            </a:prstGeom>
            <a:noFill/>
            <a:ln w="12700">
              <a:solidFill>
                <a:schemeClr val="tx2"/>
              </a:solidFill>
              <a:round/>
              <a:headEnd/>
              <a:tailEnd/>
            </a:ln>
          </p:spPr>
          <p:txBody>
            <a:bodyPr wrap="none" anchor="ctr"/>
            <a:lstStyle/>
            <a:p>
              <a:endParaRPr lang="en-US"/>
            </a:p>
          </p:txBody>
        </p:sp>
        <p:sp>
          <p:nvSpPr>
            <p:cNvPr id="31787" name="Line 49"/>
            <p:cNvSpPr>
              <a:spLocks noChangeShapeType="1"/>
            </p:cNvSpPr>
            <p:nvPr/>
          </p:nvSpPr>
          <p:spPr bwMode="auto">
            <a:xfrm flipV="1">
              <a:off x="1924" y="1532"/>
              <a:ext cx="64" cy="80"/>
            </a:xfrm>
            <a:prstGeom prst="line">
              <a:avLst/>
            </a:prstGeom>
            <a:noFill/>
            <a:ln w="12700">
              <a:solidFill>
                <a:schemeClr val="tx2"/>
              </a:solidFill>
              <a:round/>
              <a:headEnd/>
              <a:tailEnd/>
            </a:ln>
          </p:spPr>
          <p:txBody>
            <a:bodyPr wrap="none" anchor="ctr"/>
            <a:lstStyle/>
            <a:p>
              <a:endParaRPr lang="en-US"/>
            </a:p>
          </p:txBody>
        </p:sp>
        <p:sp>
          <p:nvSpPr>
            <p:cNvPr id="31788" name="Line 50"/>
            <p:cNvSpPr>
              <a:spLocks noChangeShapeType="1"/>
            </p:cNvSpPr>
            <p:nvPr/>
          </p:nvSpPr>
          <p:spPr bwMode="auto">
            <a:xfrm flipV="1">
              <a:off x="1384" y="992"/>
              <a:ext cx="64" cy="80"/>
            </a:xfrm>
            <a:prstGeom prst="line">
              <a:avLst/>
            </a:prstGeom>
            <a:noFill/>
            <a:ln w="12700">
              <a:solidFill>
                <a:schemeClr val="tx2"/>
              </a:solidFill>
              <a:round/>
              <a:headEnd/>
              <a:tailEnd/>
            </a:ln>
          </p:spPr>
          <p:txBody>
            <a:bodyPr wrap="none" anchor="ctr"/>
            <a:lstStyle/>
            <a:p>
              <a:endParaRPr lang="en-US"/>
            </a:p>
          </p:txBody>
        </p:sp>
        <p:sp>
          <p:nvSpPr>
            <p:cNvPr id="31789" name="Line 51"/>
            <p:cNvSpPr>
              <a:spLocks noChangeShapeType="1"/>
            </p:cNvSpPr>
            <p:nvPr/>
          </p:nvSpPr>
          <p:spPr bwMode="auto">
            <a:xfrm flipV="1">
              <a:off x="1696" y="1304"/>
              <a:ext cx="64" cy="80"/>
            </a:xfrm>
            <a:prstGeom prst="line">
              <a:avLst/>
            </a:prstGeom>
            <a:noFill/>
            <a:ln w="12700">
              <a:solidFill>
                <a:schemeClr val="tx2"/>
              </a:solidFill>
              <a:round/>
              <a:headEnd/>
              <a:tailEnd/>
            </a:ln>
          </p:spPr>
          <p:txBody>
            <a:bodyPr wrap="none" anchor="ctr"/>
            <a:lstStyle/>
            <a:p>
              <a:endParaRPr lang="en-US"/>
            </a:p>
          </p:txBody>
        </p:sp>
        <p:sp>
          <p:nvSpPr>
            <p:cNvPr id="31790" name="Line 52"/>
            <p:cNvSpPr>
              <a:spLocks noChangeShapeType="1"/>
            </p:cNvSpPr>
            <p:nvPr/>
          </p:nvSpPr>
          <p:spPr bwMode="auto">
            <a:xfrm flipV="1">
              <a:off x="2968" y="2564"/>
              <a:ext cx="64" cy="80"/>
            </a:xfrm>
            <a:prstGeom prst="line">
              <a:avLst/>
            </a:prstGeom>
            <a:noFill/>
            <a:ln w="12700">
              <a:solidFill>
                <a:schemeClr val="tx2"/>
              </a:solidFill>
              <a:round/>
              <a:headEnd/>
              <a:tailEnd/>
            </a:ln>
          </p:spPr>
          <p:txBody>
            <a:bodyPr wrap="none" anchor="ctr"/>
            <a:lstStyle/>
            <a:p>
              <a:endParaRPr lang="en-US"/>
            </a:p>
          </p:txBody>
        </p:sp>
        <p:sp>
          <p:nvSpPr>
            <p:cNvPr id="31791" name="Line 53"/>
            <p:cNvSpPr>
              <a:spLocks noChangeShapeType="1"/>
            </p:cNvSpPr>
            <p:nvPr/>
          </p:nvSpPr>
          <p:spPr bwMode="auto">
            <a:xfrm flipV="1">
              <a:off x="3196" y="2780"/>
              <a:ext cx="64" cy="80"/>
            </a:xfrm>
            <a:prstGeom prst="line">
              <a:avLst/>
            </a:prstGeom>
            <a:noFill/>
            <a:ln w="12700">
              <a:solidFill>
                <a:schemeClr val="tx2"/>
              </a:solidFill>
              <a:round/>
              <a:headEnd/>
              <a:tailEnd/>
            </a:ln>
          </p:spPr>
          <p:txBody>
            <a:bodyPr wrap="none" anchor="ctr"/>
            <a:lstStyle/>
            <a:p>
              <a:endParaRPr lang="en-US"/>
            </a:p>
          </p:txBody>
        </p:sp>
        <p:sp>
          <p:nvSpPr>
            <p:cNvPr id="31792" name="Line 54"/>
            <p:cNvSpPr>
              <a:spLocks noChangeShapeType="1"/>
            </p:cNvSpPr>
            <p:nvPr/>
          </p:nvSpPr>
          <p:spPr bwMode="auto">
            <a:xfrm flipV="1">
              <a:off x="3436" y="3044"/>
              <a:ext cx="64" cy="80"/>
            </a:xfrm>
            <a:prstGeom prst="line">
              <a:avLst/>
            </a:prstGeom>
            <a:noFill/>
            <a:ln w="12700">
              <a:solidFill>
                <a:schemeClr val="tx2"/>
              </a:solidFill>
              <a:round/>
              <a:headEnd/>
              <a:tailEnd/>
            </a:ln>
          </p:spPr>
          <p:txBody>
            <a:bodyPr wrap="none" anchor="ctr"/>
            <a:lstStyle/>
            <a:p>
              <a:endParaRPr lang="en-US"/>
            </a:p>
          </p:txBody>
        </p:sp>
        <p:sp>
          <p:nvSpPr>
            <p:cNvPr id="31793" name="Line 55"/>
            <p:cNvSpPr>
              <a:spLocks noChangeShapeType="1"/>
            </p:cNvSpPr>
            <p:nvPr/>
          </p:nvSpPr>
          <p:spPr bwMode="auto">
            <a:xfrm flipV="1">
              <a:off x="3700" y="3296"/>
              <a:ext cx="64" cy="80"/>
            </a:xfrm>
            <a:prstGeom prst="line">
              <a:avLst/>
            </a:prstGeom>
            <a:noFill/>
            <a:ln w="12700">
              <a:solidFill>
                <a:schemeClr val="tx2"/>
              </a:solidFill>
              <a:round/>
              <a:headEnd/>
              <a:tailEnd/>
            </a:ln>
          </p:spPr>
          <p:txBody>
            <a:bodyPr wrap="none" anchor="ctr"/>
            <a:lstStyle/>
            <a:p>
              <a:endParaRPr lang="en-US"/>
            </a:p>
          </p:txBody>
        </p:sp>
        <p:sp>
          <p:nvSpPr>
            <p:cNvPr id="31794" name="Line 56"/>
            <p:cNvSpPr>
              <a:spLocks noChangeShapeType="1"/>
            </p:cNvSpPr>
            <p:nvPr/>
          </p:nvSpPr>
          <p:spPr bwMode="auto">
            <a:xfrm flipV="1">
              <a:off x="4060" y="3644"/>
              <a:ext cx="64" cy="80"/>
            </a:xfrm>
            <a:prstGeom prst="line">
              <a:avLst/>
            </a:prstGeom>
            <a:noFill/>
            <a:ln w="12700">
              <a:solidFill>
                <a:schemeClr val="tx2"/>
              </a:solidFill>
              <a:round/>
              <a:headEnd/>
              <a:tailEnd/>
            </a:ln>
          </p:spPr>
          <p:txBody>
            <a:bodyPr wrap="none" anchor="ctr"/>
            <a:lstStyle/>
            <a:p>
              <a:endParaRPr lang="en-US"/>
            </a:p>
          </p:txBody>
        </p:sp>
      </p:grpSp>
      <p:sp>
        <p:nvSpPr>
          <p:cNvPr id="31749" name="Line 57"/>
          <p:cNvSpPr>
            <a:spLocks noChangeShapeType="1"/>
          </p:cNvSpPr>
          <p:nvPr/>
        </p:nvSpPr>
        <p:spPr bwMode="auto">
          <a:xfrm>
            <a:off x="4038600" y="2971800"/>
            <a:ext cx="990600" cy="304800"/>
          </a:xfrm>
          <a:prstGeom prst="line">
            <a:avLst/>
          </a:prstGeom>
          <a:noFill/>
          <a:ln w="9525">
            <a:solidFill>
              <a:schemeClr val="tx1"/>
            </a:solidFill>
            <a:round/>
            <a:headEnd/>
            <a:tailEnd/>
          </a:ln>
        </p:spPr>
        <p:txBody>
          <a:bodyPr/>
          <a:lstStyle/>
          <a:p>
            <a:endParaRPr lang="en-US"/>
          </a:p>
        </p:txBody>
      </p:sp>
      <p:sp>
        <p:nvSpPr>
          <p:cNvPr id="31750" name="Line 58"/>
          <p:cNvSpPr>
            <a:spLocks noChangeShapeType="1"/>
          </p:cNvSpPr>
          <p:nvPr/>
        </p:nvSpPr>
        <p:spPr bwMode="auto">
          <a:xfrm flipH="1">
            <a:off x="3200400" y="2971800"/>
            <a:ext cx="838200" cy="2209800"/>
          </a:xfrm>
          <a:prstGeom prst="line">
            <a:avLst/>
          </a:prstGeom>
          <a:noFill/>
          <a:ln w="9525">
            <a:solidFill>
              <a:schemeClr val="tx1"/>
            </a:solidFill>
            <a:round/>
            <a:headEnd/>
            <a:tailEnd/>
          </a:ln>
        </p:spPr>
        <p:txBody>
          <a:bodyPr/>
          <a:lstStyle/>
          <a:p>
            <a:endParaRPr lang="en-US"/>
          </a:p>
        </p:txBody>
      </p:sp>
      <p:sp>
        <p:nvSpPr>
          <p:cNvPr id="31751" name="Line 59"/>
          <p:cNvSpPr>
            <a:spLocks noChangeShapeType="1"/>
          </p:cNvSpPr>
          <p:nvPr/>
        </p:nvSpPr>
        <p:spPr bwMode="auto">
          <a:xfrm>
            <a:off x="3200400" y="5181600"/>
            <a:ext cx="3124200" cy="152400"/>
          </a:xfrm>
          <a:prstGeom prst="line">
            <a:avLst/>
          </a:prstGeom>
          <a:noFill/>
          <a:ln w="9525">
            <a:solidFill>
              <a:schemeClr val="tx1"/>
            </a:solidFill>
            <a:round/>
            <a:headEnd/>
            <a:tailEnd/>
          </a:ln>
        </p:spPr>
        <p:txBody>
          <a:bodyPr/>
          <a:lstStyle/>
          <a:p>
            <a:endParaRPr lang="en-US"/>
          </a:p>
        </p:txBody>
      </p:sp>
      <p:sp>
        <p:nvSpPr>
          <p:cNvPr id="31752" name="Line 60"/>
          <p:cNvSpPr>
            <a:spLocks noChangeShapeType="1"/>
          </p:cNvSpPr>
          <p:nvPr/>
        </p:nvSpPr>
        <p:spPr bwMode="auto">
          <a:xfrm flipH="1" flipV="1">
            <a:off x="5029200" y="3276600"/>
            <a:ext cx="1295400" cy="2057400"/>
          </a:xfrm>
          <a:prstGeom prst="line">
            <a:avLst/>
          </a:prstGeom>
          <a:noFill/>
          <a:ln w="9525">
            <a:solidFill>
              <a:schemeClr val="tx1"/>
            </a:solidFill>
            <a:round/>
            <a:headEnd/>
            <a:tailEnd/>
          </a:ln>
        </p:spPr>
        <p:txBody>
          <a:bodyPr/>
          <a:lstStyle/>
          <a:p>
            <a:endParaRPr lang="en-US"/>
          </a:p>
        </p:txBody>
      </p:sp>
      <p:sp>
        <p:nvSpPr>
          <p:cNvPr id="31753" name="Line 62"/>
          <p:cNvSpPr>
            <a:spLocks noChangeShapeType="1"/>
          </p:cNvSpPr>
          <p:nvPr/>
        </p:nvSpPr>
        <p:spPr bwMode="auto">
          <a:xfrm>
            <a:off x="3657600" y="2590800"/>
            <a:ext cx="2133600" cy="0"/>
          </a:xfrm>
          <a:prstGeom prst="line">
            <a:avLst/>
          </a:prstGeom>
          <a:noFill/>
          <a:ln w="9525">
            <a:solidFill>
              <a:schemeClr val="tx1"/>
            </a:solidFill>
            <a:prstDash val="dash"/>
            <a:round/>
            <a:headEnd/>
            <a:tailEnd/>
          </a:ln>
        </p:spPr>
        <p:txBody>
          <a:bodyPr/>
          <a:lstStyle/>
          <a:p>
            <a:endParaRPr lang="en-US"/>
          </a:p>
        </p:txBody>
      </p:sp>
      <p:sp>
        <p:nvSpPr>
          <p:cNvPr id="31754" name="Line 63"/>
          <p:cNvSpPr>
            <a:spLocks noChangeShapeType="1"/>
          </p:cNvSpPr>
          <p:nvPr/>
        </p:nvSpPr>
        <p:spPr bwMode="auto">
          <a:xfrm>
            <a:off x="5791200" y="2590800"/>
            <a:ext cx="381000" cy="2438400"/>
          </a:xfrm>
          <a:prstGeom prst="line">
            <a:avLst/>
          </a:prstGeom>
          <a:noFill/>
          <a:ln w="9525">
            <a:solidFill>
              <a:schemeClr val="tx1"/>
            </a:solidFill>
            <a:prstDash val="dash"/>
            <a:round/>
            <a:headEnd/>
            <a:tailEnd/>
          </a:ln>
        </p:spPr>
        <p:txBody>
          <a:bodyPr/>
          <a:lstStyle/>
          <a:p>
            <a:endParaRPr lang="en-US"/>
          </a:p>
        </p:txBody>
      </p:sp>
      <p:sp>
        <p:nvSpPr>
          <p:cNvPr id="31755" name="Line 64"/>
          <p:cNvSpPr>
            <a:spLocks noChangeShapeType="1"/>
          </p:cNvSpPr>
          <p:nvPr/>
        </p:nvSpPr>
        <p:spPr bwMode="auto">
          <a:xfrm flipH="1" flipV="1">
            <a:off x="4038600" y="4343400"/>
            <a:ext cx="2133600" cy="685800"/>
          </a:xfrm>
          <a:prstGeom prst="line">
            <a:avLst/>
          </a:prstGeom>
          <a:noFill/>
          <a:ln w="9525">
            <a:solidFill>
              <a:schemeClr val="tx1"/>
            </a:solidFill>
            <a:prstDash val="dash"/>
            <a:round/>
            <a:headEnd/>
            <a:tailEnd/>
          </a:ln>
        </p:spPr>
        <p:txBody>
          <a:bodyPr/>
          <a:lstStyle/>
          <a:p>
            <a:endParaRPr lang="en-US"/>
          </a:p>
        </p:txBody>
      </p:sp>
      <p:sp>
        <p:nvSpPr>
          <p:cNvPr id="31756" name="Line 65"/>
          <p:cNvSpPr>
            <a:spLocks noChangeShapeType="1"/>
          </p:cNvSpPr>
          <p:nvPr/>
        </p:nvSpPr>
        <p:spPr bwMode="auto">
          <a:xfrm flipH="1" flipV="1">
            <a:off x="3657600" y="2590800"/>
            <a:ext cx="381000" cy="1752600"/>
          </a:xfrm>
          <a:prstGeom prst="line">
            <a:avLst/>
          </a:prstGeom>
          <a:noFill/>
          <a:ln w="9525">
            <a:solidFill>
              <a:schemeClr val="tx1"/>
            </a:solidFill>
            <a:prstDash val="dash"/>
            <a:round/>
            <a:headEnd/>
            <a:tailEnd/>
          </a:ln>
        </p:spPr>
        <p:txBody>
          <a:bodyPr/>
          <a:lstStyle/>
          <a:p>
            <a:endParaRPr lang="en-US"/>
          </a:p>
        </p:txBody>
      </p:sp>
    </p:spTree>
    <p:extLst>
      <p:ext uri="{BB962C8B-B14F-4D97-AF65-F5344CB8AC3E}">
        <p14:creationId xmlns:p14="http://schemas.microsoft.com/office/powerpoint/2010/main" val="395697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717550"/>
          </a:xfrm>
          <a:solidFill>
            <a:srgbClr val="0070C0"/>
          </a:solidFill>
        </p:spPr>
        <p:txBody>
          <a:bodyPr>
            <a:normAutofit fontScale="90000"/>
          </a:bodyPr>
          <a:lstStyle/>
          <a:p>
            <a:pPr eaLnBrk="1" fontAlgn="auto" hangingPunct="1">
              <a:spcAft>
                <a:spcPts val="0"/>
              </a:spcAft>
              <a:defRPr/>
            </a:pPr>
            <a:r>
              <a:rPr lang="en-US" u="sng" dirty="0" smtClean="0"/>
              <a:t/>
            </a:r>
            <a:br>
              <a:rPr lang="en-US" u="sng" dirty="0" smtClean="0"/>
            </a:br>
            <a:r>
              <a:rPr lang="en-US" dirty="0" smtClean="0"/>
              <a:t>         </a:t>
            </a:r>
            <a:r>
              <a:rPr lang="en-US" dirty="0" smtClean="0">
                <a:solidFill>
                  <a:schemeClr val="bg1"/>
                </a:solidFill>
              </a:rPr>
              <a:t>Gap Analysis: What it means?!</a:t>
            </a:r>
          </a:p>
        </p:txBody>
      </p:sp>
      <p:sp>
        <p:nvSpPr>
          <p:cNvPr id="9" name="Slide Number Placeholder 22"/>
          <p:cNvSpPr>
            <a:spLocks noGrp="1"/>
          </p:cNvSpPr>
          <p:nvPr>
            <p:ph type="sldNum" sz="quarter" idx="12"/>
          </p:nvPr>
        </p:nvSpPr>
        <p:spPr/>
        <p:txBody>
          <a:bodyPr/>
          <a:lstStyle/>
          <a:p>
            <a:pPr>
              <a:defRPr/>
            </a:pPr>
            <a:fld id="{DF9C410F-E530-4D4A-96FF-95980DC32C92}" type="slidenum">
              <a:rPr lang="en-US"/>
              <a:pPr>
                <a:defRPr/>
              </a:pPr>
              <a:t>18</a:t>
            </a:fld>
            <a:endParaRPr lang="en-US"/>
          </a:p>
        </p:txBody>
      </p:sp>
      <p:sp>
        <p:nvSpPr>
          <p:cNvPr id="33796" name="Rectangle 3"/>
          <p:cNvSpPr>
            <a:spLocks noGrp="1" noChangeArrowheads="1"/>
          </p:cNvSpPr>
          <p:nvPr>
            <p:ph sz="quarter" idx="1"/>
          </p:nvPr>
        </p:nvSpPr>
        <p:spPr>
          <a:xfrm>
            <a:off x="533400" y="1143000"/>
            <a:ext cx="8153400" cy="4572000"/>
          </a:xfrm>
        </p:spPr>
        <p:txBody>
          <a:bodyPr/>
          <a:lstStyle/>
          <a:p>
            <a:pPr eaLnBrk="1" hangingPunct="1">
              <a:buFont typeface="Wingdings" pitchFamily="2" charset="2"/>
              <a:buNone/>
            </a:pPr>
            <a:endParaRPr lang="de-DE" smtClean="0"/>
          </a:p>
        </p:txBody>
      </p:sp>
      <p:sp>
        <p:nvSpPr>
          <p:cNvPr id="8" name="Slide Number Placeholder 5"/>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a:defRPr/>
            </a:pPr>
            <a:fld id="{2FF94CD8-9420-47CD-B015-1EBA4C8FA62C}" type="slidenum">
              <a:rPr lang="en-US" sz="1400">
                <a:solidFill>
                  <a:srgbClr val="FFFFFF"/>
                </a:solidFill>
                <a:latin typeface="+mj-lt"/>
                <a:ea typeface="+mj-ea"/>
                <a:cs typeface="+mj-cs"/>
              </a:rPr>
              <a:pPr algn="ctr">
                <a:defRPr/>
              </a:pPr>
              <a:t>18</a:t>
            </a:fld>
            <a:endParaRPr lang="en-US" sz="1400">
              <a:solidFill>
                <a:srgbClr val="FFFFFF"/>
              </a:solidFill>
              <a:latin typeface="+mj-lt"/>
              <a:ea typeface="+mj-ea"/>
              <a:cs typeface="+mj-cs"/>
            </a:endParaRPr>
          </a:p>
        </p:txBody>
      </p:sp>
      <p:sp>
        <p:nvSpPr>
          <p:cNvPr id="49156" name="Rectangle 4"/>
          <p:cNvSpPr>
            <a:spLocks noChangeArrowheads="1"/>
          </p:cNvSpPr>
          <p:nvPr/>
        </p:nvSpPr>
        <p:spPr bwMode="auto">
          <a:xfrm>
            <a:off x="304800" y="1143000"/>
            <a:ext cx="4191000" cy="2362200"/>
          </a:xfrm>
          <a:prstGeom prst="rect">
            <a:avLst/>
          </a:prstGeom>
          <a:solidFill>
            <a:schemeClr val="bg1"/>
          </a:solidFill>
          <a:ln w="9525" algn="ctr">
            <a:solidFill>
              <a:schemeClr val="tx1"/>
            </a:solidFill>
            <a:miter lim="800000"/>
            <a:headEnd/>
            <a:tailEnd/>
          </a:ln>
          <a:effectLst>
            <a:outerShdw sy="50000" kx="-2453608" rotWithShape="0">
              <a:schemeClr val="bg2">
                <a:alpha val="50000"/>
              </a:schemeClr>
            </a:outerShdw>
          </a:effectLst>
        </p:spPr>
        <p:txBody>
          <a:bodyPr wrap="none" anchor="ctr"/>
          <a:lstStyle/>
          <a:p>
            <a:pPr algn="ctr">
              <a:defRPr/>
            </a:pPr>
            <a:r>
              <a:rPr lang="en-US" sz="1600" b="1" u="sng" dirty="0" smtClean="0"/>
              <a:t>Clan</a:t>
            </a:r>
            <a:r>
              <a:rPr lang="en-US" sz="1600" b="1" u="sng" dirty="0"/>
              <a:t>:</a:t>
            </a:r>
            <a:r>
              <a:rPr lang="en-US" sz="1600" dirty="0"/>
              <a:t> </a:t>
            </a:r>
            <a:endParaRPr lang="en-US" sz="1600" dirty="0" smtClean="0"/>
          </a:p>
          <a:p>
            <a:pPr algn="ctr">
              <a:defRPr/>
            </a:pPr>
            <a:r>
              <a:rPr lang="en-US" sz="1600" dirty="0" smtClean="0"/>
              <a:t>Increase/Decrease/Sam</a:t>
            </a:r>
          </a:p>
          <a:p>
            <a:pPr algn="ctr">
              <a:defRPr/>
            </a:pPr>
            <a:r>
              <a:rPr lang="en-US" sz="1600" dirty="0" smtClean="0"/>
              <a:t>   What </a:t>
            </a:r>
            <a:r>
              <a:rPr lang="en-US" sz="1600" dirty="0"/>
              <a:t>it means?!     </a:t>
            </a:r>
          </a:p>
          <a:p>
            <a:pPr algn="ctr">
              <a:defRPr/>
            </a:pPr>
            <a:endParaRPr lang="en-US" sz="1600" dirty="0" smtClean="0"/>
          </a:p>
          <a:p>
            <a:pPr algn="ctr">
              <a:defRPr/>
            </a:pPr>
            <a:endParaRPr lang="en-US" sz="1600" dirty="0" smtClean="0"/>
          </a:p>
          <a:p>
            <a:pPr algn="ctr">
              <a:defRPr/>
            </a:pPr>
            <a:endParaRPr lang="en-US" sz="1600" dirty="0" smtClean="0"/>
          </a:p>
          <a:p>
            <a:pPr algn="ctr">
              <a:defRPr/>
            </a:pPr>
            <a:r>
              <a:rPr lang="en-US" sz="1600" dirty="0" smtClean="0"/>
              <a:t>Does </a:t>
            </a:r>
            <a:r>
              <a:rPr lang="en-US" sz="1600" dirty="0"/>
              <a:t>not mean?!</a:t>
            </a:r>
          </a:p>
          <a:p>
            <a:pPr algn="ctr">
              <a:defRPr/>
            </a:pPr>
            <a:endParaRPr lang="en-US" sz="2800" dirty="0"/>
          </a:p>
        </p:txBody>
      </p:sp>
      <p:sp>
        <p:nvSpPr>
          <p:cNvPr id="49157" name="Rectangle 5"/>
          <p:cNvSpPr>
            <a:spLocks noChangeArrowheads="1"/>
          </p:cNvSpPr>
          <p:nvPr/>
        </p:nvSpPr>
        <p:spPr bwMode="auto">
          <a:xfrm>
            <a:off x="4495800" y="1143000"/>
            <a:ext cx="4419600" cy="2362200"/>
          </a:xfrm>
          <a:prstGeom prst="rect">
            <a:avLst/>
          </a:prstGeom>
          <a:solidFill>
            <a:schemeClr val="bg1"/>
          </a:solidFill>
          <a:ln w="9525" algn="ctr">
            <a:solidFill>
              <a:schemeClr val="tx1"/>
            </a:solidFill>
            <a:miter lim="800000"/>
            <a:headEnd/>
            <a:tailEnd/>
          </a:ln>
          <a:effectLst>
            <a:outerShdw sy="50000" kx="-2453608" rotWithShape="0">
              <a:schemeClr val="bg2">
                <a:alpha val="50000"/>
              </a:schemeClr>
            </a:outerShdw>
          </a:effectLst>
        </p:spPr>
        <p:txBody>
          <a:bodyPr wrap="none" anchor="ctr"/>
          <a:lstStyle/>
          <a:p>
            <a:pPr algn="ctr">
              <a:defRPr/>
            </a:pPr>
            <a:endParaRPr lang="en-US" sz="2800" b="1" u="sng" dirty="0" smtClean="0"/>
          </a:p>
          <a:p>
            <a:pPr algn="ctr">
              <a:defRPr/>
            </a:pPr>
            <a:r>
              <a:rPr lang="en-US" sz="1600" b="1" u="sng" dirty="0" smtClean="0"/>
              <a:t>Adhocracy</a:t>
            </a:r>
            <a:r>
              <a:rPr lang="en-US" sz="1600" dirty="0"/>
              <a:t>: </a:t>
            </a:r>
            <a:endParaRPr lang="en-US" sz="1600" dirty="0" smtClean="0"/>
          </a:p>
          <a:p>
            <a:pPr algn="ctr">
              <a:defRPr/>
            </a:pPr>
            <a:r>
              <a:rPr lang="en-US" sz="1600" dirty="0" smtClean="0"/>
              <a:t>Increase/Decrease/Same  </a:t>
            </a:r>
            <a:endParaRPr lang="en-US" sz="1600" dirty="0"/>
          </a:p>
          <a:p>
            <a:pPr algn="ctr">
              <a:defRPr/>
            </a:pPr>
            <a:r>
              <a:rPr lang="en-US" sz="1600" dirty="0" smtClean="0"/>
              <a:t> </a:t>
            </a:r>
            <a:r>
              <a:rPr lang="en-US" sz="1600" dirty="0"/>
              <a:t>What it means</a:t>
            </a:r>
            <a:r>
              <a:rPr lang="en-US" sz="1600" dirty="0" smtClean="0"/>
              <a:t>?!</a:t>
            </a:r>
          </a:p>
          <a:p>
            <a:pPr algn="ctr">
              <a:defRPr/>
            </a:pPr>
            <a:endParaRPr lang="en-US" sz="1600" dirty="0" smtClean="0"/>
          </a:p>
          <a:p>
            <a:pPr algn="ctr">
              <a:defRPr/>
            </a:pPr>
            <a:endParaRPr lang="en-US" sz="1600" dirty="0" smtClean="0"/>
          </a:p>
          <a:p>
            <a:pPr algn="ctr">
              <a:defRPr/>
            </a:pPr>
            <a:endParaRPr lang="en-US" sz="1600" dirty="0" smtClean="0"/>
          </a:p>
          <a:p>
            <a:pPr algn="ctr">
              <a:defRPr/>
            </a:pPr>
            <a:endParaRPr lang="en-US" sz="1600" dirty="0" smtClean="0"/>
          </a:p>
          <a:p>
            <a:pPr algn="ctr">
              <a:defRPr/>
            </a:pPr>
            <a:r>
              <a:rPr lang="en-US" sz="1600" dirty="0" smtClean="0"/>
              <a:t>Does not mean?!</a:t>
            </a:r>
          </a:p>
          <a:p>
            <a:pPr algn="ctr">
              <a:defRPr/>
            </a:pPr>
            <a:endParaRPr lang="en-US" sz="1600" dirty="0" smtClean="0"/>
          </a:p>
          <a:p>
            <a:pPr algn="ctr">
              <a:defRPr/>
            </a:pPr>
            <a:endParaRPr lang="en-US" sz="1600" dirty="0"/>
          </a:p>
          <a:p>
            <a:pPr algn="ctr">
              <a:defRPr/>
            </a:pPr>
            <a:endParaRPr lang="en-US" dirty="0"/>
          </a:p>
        </p:txBody>
      </p:sp>
      <p:sp>
        <p:nvSpPr>
          <p:cNvPr id="49158" name="Rectangle 6"/>
          <p:cNvSpPr>
            <a:spLocks noChangeArrowheads="1"/>
          </p:cNvSpPr>
          <p:nvPr/>
        </p:nvSpPr>
        <p:spPr bwMode="auto">
          <a:xfrm>
            <a:off x="304800" y="3505200"/>
            <a:ext cx="4191000" cy="2514600"/>
          </a:xfrm>
          <a:prstGeom prst="rect">
            <a:avLst/>
          </a:prstGeom>
          <a:solidFill>
            <a:schemeClr val="bg1"/>
          </a:solidFill>
          <a:ln w="9525" algn="ctr">
            <a:solidFill>
              <a:schemeClr val="tx1"/>
            </a:solidFill>
            <a:miter lim="800000"/>
            <a:headEnd/>
            <a:tailEnd/>
          </a:ln>
          <a:effectLst>
            <a:outerShdw sy="50000" kx="-2453608" rotWithShape="0">
              <a:schemeClr val="bg2">
                <a:alpha val="50000"/>
              </a:schemeClr>
            </a:outerShdw>
          </a:effectLst>
        </p:spPr>
        <p:txBody>
          <a:bodyPr wrap="none" anchor="ctr"/>
          <a:lstStyle/>
          <a:p>
            <a:pPr algn="ctr">
              <a:defRPr/>
            </a:pPr>
            <a:r>
              <a:rPr lang="en-US" sz="1600" b="1" u="sng" dirty="0"/>
              <a:t>Hierarchy:</a:t>
            </a:r>
            <a:r>
              <a:rPr lang="en-US" sz="1600" dirty="0"/>
              <a:t> </a:t>
            </a:r>
            <a:endParaRPr lang="en-US" sz="1600" dirty="0" smtClean="0"/>
          </a:p>
          <a:p>
            <a:pPr algn="ctr">
              <a:defRPr/>
            </a:pPr>
            <a:r>
              <a:rPr lang="en-US" sz="1600" dirty="0" smtClean="0"/>
              <a:t>Increase/Decrease/Same</a:t>
            </a:r>
            <a:endParaRPr lang="en-US" sz="1600" dirty="0"/>
          </a:p>
          <a:p>
            <a:pPr algn="ctr">
              <a:defRPr/>
            </a:pPr>
            <a:r>
              <a:rPr lang="en-US" sz="1600" dirty="0" smtClean="0"/>
              <a:t>What </a:t>
            </a:r>
            <a:r>
              <a:rPr lang="en-US" sz="1600" dirty="0"/>
              <a:t>it means</a:t>
            </a:r>
            <a:r>
              <a:rPr lang="en-US" sz="1600" dirty="0" smtClean="0"/>
              <a:t>?!</a:t>
            </a:r>
          </a:p>
          <a:p>
            <a:pPr algn="ctr">
              <a:defRPr/>
            </a:pPr>
            <a:endParaRPr lang="en-US" sz="1600" dirty="0" smtClean="0"/>
          </a:p>
          <a:p>
            <a:pPr algn="ctr">
              <a:defRPr/>
            </a:pPr>
            <a:endParaRPr lang="en-US" sz="1600" dirty="0" smtClean="0"/>
          </a:p>
          <a:p>
            <a:pPr algn="ctr">
              <a:defRPr/>
            </a:pPr>
            <a:endParaRPr lang="en-US" sz="1600" dirty="0" smtClean="0"/>
          </a:p>
          <a:p>
            <a:pPr algn="ctr">
              <a:defRPr/>
            </a:pPr>
            <a:endParaRPr lang="en-US" sz="1600" dirty="0"/>
          </a:p>
          <a:p>
            <a:pPr algn="ctr">
              <a:defRPr/>
            </a:pPr>
            <a:r>
              <a:rPr lang="en-US" sz="1600" dirty="0"/>
              <a:t>             What it does not mean?!</a:t>
            </a:r>
          </a:p>
          <a:p>
            <a:pPr algn="ctr">
              <a:defRPr/>
            </a:pPr>
            <a:endParaRPr lang="en-US" b="1" u="sng" dirty="0"/>
          </a:p>
        </p:txBody>
      </p:sp>
      <p:sp>
        <p:nvSpPr>
          <p:cNvPr id="49159" name="Rectangle 7"/>
          <p:cNvSpPr>
            <a:spLocks noChangeArrowheads="1"/>
          </p:cNvSpPr>
          <p:nvPr/>
        </p:nvSpPr>
        <p:spPr bwMode="auto">
          <a:xfrm>
            <a:off x="4495800" y="3505200"/>
            <a:ext cx="4419600" cy="2514600"/>
          </a:xfrm>
          <a:prstGeom prst="rect">
            <a:avLst/>
          </a:prstGeom>
          <a:solidFill>
            <a:schemeClr val="bg1"/>
          </a:solidFill>
          <a:ln w="9525" algn="ctr">
            <a:solidFill>
              <a:schemeClr val="tx1"/>
            </a:solidFill>
            <a:miter lim="800000"/>
            <a:headEnd/>
            <a:tailEnd/>
          </a:ln>
          <a:effectLst>
            <a:outerShdw sy="50000" kx="-2453608" rotWithShape="0">
              <a:schemeClr val="bg2">
                <a:alpha val="50000"/>
              </a:schemeClr>
            </a:outerShdw>
          </a:effectLst>
        </p:spPr>
        <p:txBody>
          <a:bodyPr wrap="none" anchor="ctr"/>
          <a:lstStyle/>
          <a:p>
            <a:pPr algn="ctr">
              <a:defRPr/>
            </a:pPr>
            <a:r>
              <a:rPr lang="en-US" sz="1600" b="1" u="sng" dirty="0"/>
              <a:t>Market: </a:t>
            </a:r>
            <a:endParaRPr lang="en-US" sz="1600" b="1" u="sng" dirty="0" smtClean="0"/>
          </a:p>
          <a:p>
            <a:pPr algn="ctr">
              <a:defRPr/>
            </a:pPr>
            <a:r>
              <a:rPr lang="en-US" sz="1600" dirty="0" smtClean="0"/>
              <a:t>Increase/Decrease/Same</a:t>
            </a:r>
            <a:endParaRPr lang="en-US" sz="1600" dirty="0"/>
          </a:p>
          <a:p>
            <a:pPr algn="ctr">
              <a:defRPr/>
            </a:pPr>
            <a:r>
              <a:rPr lang="en-US" sz="1600" dirty="0" smtClean="0"/>
              <a:t>What </a:t>
            </a:r>
            <a:r>
              <a:rPr lang="en-US" sz="1600" dirty="0"/>
              <a:t>it means</a:t>
            </a:r>
            <a:r>
              <a:rPr lang="en-US" sz="1600" dirty="0" smtClean="0"/>
              <a:t>?!</a:t>
            </a:r>
          </a:p>
          <a:p>
            <a:pPr algn="ctr">
              <a:defRPr/>
            </a:pPr>
            <a:endParaRPr lang="en-US" sz="1600" dirty="0" smtClean="0"/>
          </a:p>
          <a:p>
            <a:pPr algn="ctr">
              <a:defRPr/>
            </a:pPr>
            <a:endParaRPr lang="en-US" sz="1600" dirty="0" smtClean="0"/>
          </a:p>
          <a:p>
            <a:pPr algn="ctr">
              <a:defRPr/>
            </a:pPr>
            <a:endParaRPr lang="en-US" sz="1600" dirty="0" smtClean="0"/>
          </a:p>
          <a:p>
            <a:pPr algn="ctr">
              <a:defRPr/>
            </a:pPr>
            <a:endParaRPr lang="en-US" sz="1600" dirty="0"/>
          </a:p>
          <a:p>
            <a:pPr algn="ctr">
              <a:defRPr/>
            </a:pPr>
            <a:r>
              <a:rPr lang="en-US" sz="1600" dirty="0"/>
              <a:t>        </a:t>
            </a:r>
            <a:r>
              <a:rPr lang="en-US" sz="1600" dirty="0" smtClean="0"/>
              <a:t>      </a:t>
            </a:r>
            <a:r>
              <a:rPr lang="en-US" sz="1600" dirty="0"/>
              <a:t>What it does not mean?!</a:t>
            </a:r>
          </a:p>
          <a:p>
            <a:pPr algn="ctr">
              <a:defRPr/>
            </a:pPr>
            <a:endParaRPr lang="en-US" b="1" u="sng" dirty="0"/>
          </a:p>
        </p:txBody>
      </p:sp>
    </p:spTree>
    <p:extLst>
      <p:ext uri="{BB962C8B-B14F-4D97-AF65-F5344CB8AC3E}">
        <p14:creationId xmlns:p14="http://schemas.microsoft.com/office/powerpoint/2010/main" val="19576388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457200" y="152400"/>
            <a:ext cx="8229600" cy="534988"/>
          </a:xfrm>
          <a:solidFill>
            <a:schemeClr val="bg1"/>
          </a:solidFill>
        </p:spPr>
        <p:txBody>
          <a:bodyPr>
            <a:normAutofit fontScale="90000"/>
          </a:bodyPr>
          <a:lstStyle/>
          <a:p>
            <a:pPr eaLnBrk="1" fontAlgn="auto" hangingPunct="1">
              <a:spcAft>
                <a:spcPts val="0"/>
              </a:spcAft>
              <a:defRPr/>
            </a:pPr>
            <a:r>
              <a:rPr lang="en-US" sz="3600" dirty="0" smtClean="0">
                <a:solidFill>
                  <a:schemeClr val="tx1"/>
                </a:solidFill>
              </a:rPr>
              <a:t>  </a:t>
            </a:r>
            <a:br>
              <a:rPr lang="en-US" sz="3600" dirty="0" smtClean="0">
                <a:solidFill>
                  <a:schemeClr val="tx1"/>
                </a:solidFill>
              </a:rPr>
            </a:br>
            <a:r>
              <a:rPr lang="en-US" sz="3600" dirty="0" smtClean="0">
                <a:solidFill>
                  <a:schemeClr val="tx1"/>
                </a:solidFill>
              </a:rPr>
              <a:t>Sample Culture Change Assessment Needs</a:t>
            </a:r>
          </a:p>
        </p:txBody>
      </p:sp>
      <p:graphicFrame>
        <p:nvGraphicFramePr>
          <p:cNvPr id="93222" name="Group 38"/>
          <p:cNvGraphicFramePr>
            <a:graphicFrameLocks noGrp="1"/>
          </p:cNvGraphicFramePr>
          <p:nvPr>
            <p:ph type="tbl" idx="1"/>
          </p:nvPr>
        </p:nvGraphicFramePr>
        <p:xfrm>
          <a:off x="457200" y="914400"/>
          <a:ext cx="8229600" cy="5712652"/>
        </p:xfrm>
        <a:graphic>
          <a:graphicData uri="http://schemas.openxmlformats.org/drawingml/2006/table">
            <a:tbl>
              <a:tblPr/>
              <a:tblGrid>
                <a:gridCol w="4114800"/>
                <a:gridCol w="4114800"/>
              </a:tblGrid>
              <a:tr h="350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CLAN CULTURE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ADHOCRACY CULTURE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0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sng"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charset="0"/>
                        </a:rPr>
                        <a:t>Increase </a:t>
                      </a: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Decrease              Maintain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Means…..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Survey and meet employee’s needs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Promote teamwork and participation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Foster better morale through empowerment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Does not mean…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Love-In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Forgetting about stretch goals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Operating with internal focus only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sng"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charset="0"/>
                        </a:rPr>
                        <a:t>Increase</a:t>
                      </a:r>
                      <a:r>
                        <a:rPr kumimoji="0" lang="en-US" sz="1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charset="0"/>
                        </a:rPr>
                        <a:t> </a:t>
                      </a: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Decrease              Maintain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Means…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Encourage and celebrate risk-taking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Tie rewards to innovation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Clarify vision for organization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Does not mean…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Disregarding customer requirements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Missing goals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The latest of everything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HIERARCHY CULTURE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MARKET CULTURE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7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Increase               </a:t>
                      </a:r>
                      <a:r>
                        <a:rPr kumimoji="0" lang="en-US" sz="1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charset="0"/>
                        </a:rPr>
                        <a:t> </a:t>
                      </a:r>
                      <a:r>
                        <a:rPr kumimoji="0" lang="en-US" sz="1400" b="0" i="0" u="sng"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charset="0"/>
                        </a:rPr>
                        <a:t>Decrease </a:t>
                      </a:r>
                      <a:r>
                        <a:rPr kumimoji="0" lang="en-US" sz="1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charset="0"/>
                        </a:rPr>
                        <a:t>            </a:t>
                      </a: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Maintain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Means….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Eliminate useless &amp; interfering rules &amp; procedures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Eliminate unneeded reports and paperwork</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Give more power to regions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Does not mean…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Eliminating accountability &amp; </a:t>
                      </a:r>
                      <a:r>
                        <a:rPr kumimoji="0" lang="en-US" sz="14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Arial" charset="0"/>
                        </a:rPr>
                        <a:t>perf</a:t>
                      </a: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Measurements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Slacking off on production schedules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Let inmates run the asylum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Increase             </a:t>
                      </a:r>
                      <a:r>
                        <a:rPr kumimoji="0" lang="en-US" sz="1400" b="0" i="0" u="sng"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charset="0"/>
                        </a:rPr>
                        <a:t>Decrease</a:t>
                      </a:r>
                      <a:r>
                        <a:rPr kumimoji="0" lang="en-US" sz="1400" b="0" i="1"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charset="0"/>
                        </a:rPr>
                        <a:t> </a:t>
                      </a: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Maintain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Means…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No margin, no mission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Stop driving for numbers at all cost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Constantly motivate our people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Does not mean….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Ignoring the competition or shareholder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Missing stretch goals and targets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Missing profit projections and budgets.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22"/>
          <p:cNvSpPr>
            <a:spLocks noGrp="1"/>
          </p:cNvSpPr>
          <p:nvPr>
            <p:ph type="sldNum" sz="quarter" idx="12"/>
          </p:nvPr>
        </p:nvSpPr>
        <p:spPr/>
        <p:txBody>
          <a:bodyPr/>
          <a:lstStyle/>
          <a:p>
            <a:pPr>
              <a:defRPr/>
            </a:pPr>
            <a:fld id="{97D41013-0027-497C-BBE0-4DA2456DAD2B}" type="slidenum">
              <a:rPr lang="en-US"/>
              <a:pPr>
                <a:defRPr/>
              </a:pPr>
              <a:t>19</a:t>
            </a:fld>
            <a:endParaRPr lang="en-US"/>
          </a:p>
        </p:txBody>
      </p:sp>
      <p:sp>
        <p:nvSpPr>
          <p:cNvPr id="20" name="Slide Number Placeholder 5"/>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a:defRPr/>
            </a:pPr>
            <a:fld id="{0BA99C8E-9EEE-4A7A-8773-5D7308E39C8E}" type="slidenum">
              <a:rPr lang="en-US" sz="1400">
                <a:solidFill>
                  <a:srgbClr val="FFFFFF"/>
                </a:solidFill>
                <a:latin typeface="+mj-lt"/>
                <a:ea typeface="+mj-ea"/>
                <a:cs typeface="+mj-cs"/>
              </a:rPr>
              <a:pPr algn="ctr">
                <a:defRPr/>
              </a:pPr>
              <a:t>19</a:t>
            </a:fld>
            <a:endParaRPr lang="en-US" sz="1400">
              <a:solidFill>
                <a:srgbClr val="FFFFFF"/>
              </a:solidFill>
              <a:latin typeface="+mj-lt"/>
              <a:ea typeface="+mj-ea"/>
              <a:cs typeface="+mj-cs"/>
            </a:endParaRPr>
          </a:p>
        </p:txBody>
      </p:sp>
    </p:spTree>
    <p:extLst>
      <p:ext uri="{BB962C8B-B14F-4D97-AF65-F5344CB8AC3E}">
        <p14:creationId xmlns:p14="http://schemas.microsoft.com/office/powerpoint/2010/main" val="39378879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Grp="1" noChangeArrowheads="1"/>
          </p:cNvSpPr>
          <p:nvPr>
            <p:ph type="subTitle" idx="1"/>
          </p:nvPr>
        </p:nvSpPr>
        <p:spPr>
          <a:xfrm>
            <a:off x="914400" y="4267200"/>
            <a:ext cx="7273925" cy="887413"/>
          </a:xfrm>
        </p:spPr>
        <p:txBody>
          <a:bodyPr>
            <a:normAutofit fontScale="25000" lnSpcReduction="20000"/>
          </a:bodyPr>
          <a:lstStyle/>
          <a:p>
            <a:pPr eaLnBrk="1" fontAlgn="auto" hangingPunct="1">
              <a:lnSpc>
                <a:spcPct val="80000"/>
              </a:lnSpc>
              <a:spcBef>
                <a:spcPts val="580"/>
              </a:spcBef>
              <a:spcAft>
                <a:spcPts val="0"/>
              </a:spcAft>
              <a:buFont typeface="Wingdings 2"/>
              <a:buNone/>
              <a:defRPr/>
            </a:pPr>
            <a:r>
              <a:rPr lang="en-US" sz="12800" dirty="0" smtClean="0"/>
              <a:t>Katz School of Business</a:t>
            </a:r>
          </a:p>
          <a:p>
            <a:pPr eaLnBrk="1" fontAlgn="auto" hangingPunct="1">
              <a:lnSpc>
                <a:spcPct val="80000"/>
              </a:lnSpc>
              <a:spcBef>
                <a:spcPts val="580"/>
              </a:spcBef>
              <a:spcAft>
                <a:spcPts val="0"/>
              </a:spcAft>
              <a:buFont typeface="Wingdings 2"/>
              <a:buNone/>
              <a:defRPr/>
            </a:pPr>
            <a:r>
              <a:rPr lang="en-US" sz="12800" dirty="0" smtClean="0"/>
              <a:t>Executive Education</a:t>
            </a:r>
          </a:p>
          <a:p>
            <a:pPr eaLnBrk="1" fontAlgn="auto" hangingPunct="1">
              <a:lnSpc>
                <a:spcPct val="80000"/>
              </a:lnSpc>
              <a:spcBef>
                <a:spcPts val="580"/>
              </a:spcBef>
              <a:spcAft>
                <a:spcPts val="0"/>
              </a:spcAft>
              <a:buFont typeface="Wingdings 2"/>
              <a:buNone/>
              <a:defRPr/>
            </a:pPr>
            <a:r>
              <a:rPr lang="en-US" sz="9600" dirty="0" smtClean="0"/>
              <a:t>Horst Abraham       </a:t>
            </a:r>
            <a:endParaRPr lang="en-US" sz="9600" dirty="0"/>
          </a:p>
          <a:p>
            <a:pPr eaLnBrk="1" fontAlgn="auto" hangingPunct="1">
              <a:lnSpc>
                <a:spcPct val="80000"/>
              </a:lnSpc>
              <a:spcBef>
                <a:spcPts val="580"/>
              </a:spcBef>
              <a:spcAft>
                <a:spcPts val="0"/>
              </a:spcAft>
              <a:buFont typeface="Wingdings 2"/>
              <a:buNone/>
              <a:defRPr/>
            </a:pPr>
            <a:endParaRPr lang="en-US" sz="2800" dirty="0"/>
          </a:p>
          <a:p>
            <a:pPr eaLnBrk="1" fontAlgn="auto" hangingPunct="1">
              <a:lnSpc>
                <a:spcPct val="80000"/>
              </a:lnSpc>
              <a:spcBef>
                <a:spcPts val="580"/>
              </a:spcBef>
              <a:spcAft>
                <a:spcPts val="0"/>
              </a:spcAft>
              <a:buFont typeface="Wingdings 2"/>
              <a:buNone/>
              <a:defRPr/>
            </a:pPr>
            <a:r>
              <a:rPr lang="en-US" sz="2800" dirty="0"/>
              <a:t>   </a:t>
            </a:r>
          </a:p>
        </p:txBody>
      </p:sp>
      <p:sp>
        <p:nvSpPr>
          <p:cNvPr id="4" name="Slide Number Placeholder 3"/>
          <p:cNvSpPr>
            <a:spLocks noGrp="1"/>
          </p:cNvSpPr>
          <p:nvPr>
            <p:ph type="sldNum" sz="quarter" idx="12"/>
          </p:nvPr>
        </p:nvSpPr>
        <p:spPr/>
        <p:txBody>
          <a:bodyPr/>
          <a:lstStyle/>
          <a:p>
            <a:fld id="{CB504DB2-C078-408C-9159-31EF58D8FB6B}" type="slidenum">
              <a:rPr lang="en-US" smtClean="0"/>
              <a:pPr/>
              <a:t>2</a:t>
            </a:fld>
            <a:endParaRPr lang="en-US"/>
          </a:p>
        </p:txBody>
      </p:sp>
      <p:sp>
        <p:nvSpPr>
          <p:cNvPr id="10243" name="Rectangle 5"/>
          <p:cNvSpPr>
            <a:spLocks noGrp="1" noChangeArrowheads="1"/>
          </p:cNvSpPr>
          <p:nvPr>
            <p:ph type="ctrTitle"/>
          </p:nvPr>
        </p:nvSpPr>
        <p:spPr>
          <a:xfrm>
            <a:off x="457200" y="1828800"/>
            <a:ext cx="8229600" cy="1147763"/>
          </a:xfrm>
        </p:spPr>
        <p:txBody>
          <a:bodyPr>
            <a:normAutofit fontScale="90000"/>
          </a:bodyPr>
          <a:lstStyle/>
          <a:p>
            <a:pPr eaLnBrk="1" hangingPunct="1"/>
            <a:r>
              <a:rPr sz="3600" b="1" dirty="0" smtClean="0"/>
              <a:t>CHANGE MANAGEMENT IN TURBULENT TIMES</a:t>
            </a:r>
            <a:br>
              <a:rPr sz="3600" b="1" dirty="0" smtClean="0"/>
            </a:br>
            <a:r>
              <a:rPr sz="3600" b="1" dirty="0" smtClean="0"/>
              <a:t>November</a:t>
            </a:r>
            <a:r>
              <a:rPr b="1" dirty="0" smtClean="0"/>
              <a:t> </a:t>
            </a:r>
            <a:r>
              <a:rPr sz="2800" b="1" dirty="0" smtClean="0"/>
              <a:t>- 2012</a:t>
            </a:r>
            <a:endParaRPr sz="2800" dirty="0" smtClean="0"/>
          </a:p>
        </p:txBody>
      </p:sp>
    </p:spTree>
    <p:extLst>
      <p:ext uri="{BB962C8B-B14F-4D97-AF65-F5344CB8AC3E}">
        <p14:creationId xmlns:p14="http://schemas.microsoft.com/office/powerpoint/2010/main" val="2382839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D2CDF42E-2E83-4EAF-A3A5-289D78432FC3}" type="slidenum">
              <a:rPr lang="en-US"/>
              <a:pPr>
                <a:defRPr/>
              </a:pPr>
              <a:t>20</a:t>
            </a:fld>
            <a:endParaRPr lang="en-US"/>
          </a:p>
        </p:txBody>
      </p:sp>
      <p:sp>
        <p:nvSpPr>
          <p:cNvPr id="51204" name="Rectangle 4"/>
          <p:cNvSpPr>
            <a:spLocks noGrp="1" noChangeArrowheads="1"/>
          </p:cNvSpPr>
          <p:nvPr>
            <p:ph type="title" idx="4294967295"/>
          </p:nvPr>
        </p:nvSpPr>
        <p:spPr>
          <a:xfrm>
            <a:off x="533400" y="274638"/>
            <a:ext cx="8229600" cy="715962"/>
          </a:xfrm>
          <a:solidFill>
            <a:schemeClr val="bg1"/>
          </a:solidFill>
        </p:spPr>
        <p:txBody>
          <a:bodyPr bIns="45720" anchor="ctr">
            <a:normAutofit/>
          </a:bodyPr>
          <a:lstStyle/>
          <a:p>
            <a:pPr eaLnBrk="1" hangingPunct="1"/>
            <a:r>
              <a:rPr lang="en-US" dirty="0" smtClean="0">
                <a:solidFill>
                  <a:schemeClr val="bg1"/>
                </a:solidFill>
              </a:rPr>
              <a:t>     </a:t>
            </a:r>
            <a:r>
              <a:rPr lang="en-US" sz="4000" dirty="0" smtClean="0">
                <a:solidFill>
                  <a:schemeClr val="bg1"/>
                </a:solidFill>
              </a:rPr>
              <a:t> </a:t>
            </a:r>
            <a:r>
              <a:rPr lang="en-US" sz="3600" dirty="0" smtClean="0">
                <a:solidFill>
                  <a:schemeClr val="bg1"/>
                </a:solidFill>
              </a:rPr>
              <a:t> </a:t>
            </a:r>
            <a:r>
              <a:rPr lang="en-US" sz="3200" dirty="0" smtClean="0">
                <a:solidFill>
                  <a:schemeClr val="tx1"/>
                </a:solidFill>
              </a:rPr>
              <a:t>What’s ending? What’s beginning?!</a:t>
            </a:r>
          </a:p>
        </p:txBody>
      </p:sp>
      <p:sp>
        <p:nvSpPr>
          <p:cNvPr id="51205" name="Rectangle 5"/>
          <p:cNvSpPr>
            <a:spLocks noGrp="1" noChangeArrowheads="1"/>
          </p:cNvSpPr>
          <p:nvPr>
            <p:ph type="body" sz="half" idx="4294967295"/>
          </p:nvPr>
        </p:nvSpPr>
        <p:spPr>
          <a:xfrm>
            <a:off x="228600" y="1676400"/>
            <a:ext cx="5791200" cy="4310062"/>
          </a:xfrm>
        </p:spPr>
        <p:txBody>
          <a:bodyPr>
            <a:normAutofit fontScale="85000" lnSpcReduction="20000"/>
          </a:bodyPr>
          <a:lstStyle/>
          <a:p>
            <a:pPr marL="341313" indent="-341313" eaLnBrk="1" hangingPunct="1">
              <a:buFont typeface="Wingdings 2" pitchFamily="18" charset="2"/>
              <a:buNone/>
            </a:pPr>
            <a:r>
              <a:rPr lang="en-US" sz="2800" b="1" dirty="0" smtClean="0"/>
              <a:t>The end of an era is typically marked by</a:t>
            </a:r>
          </a:p>
          <a:p>
            <a:pPr marL="341313" indent="-341313" eaLnBrk="1" hangingPunct="1">
              <a:buFont typeface="Wingdings 2" pitchFamily="18" charset="2"/>
              <a:buNone/>
            </a:pPr>
            <a:r>
              <a:rPr lang="en-US" sz="2800" b="1" dirty="0" smtClean="0"/>
              <a:t>increased control, scale, centralization</a:t>
            </a:r>
          </a:p>
          <a:p>
            <a:pPr marL="341313" indent="-341313" eaLnBrk="1" hangingPunct="1">
              <a:buFont typeface="Wingdings 2" pitchFamily="18" charset="2"/>
              <a:buNone/>
            </a:pPr>
            <a:r>
              <a:rPr lang="en-US" sz="2800" b="1" dirty="0" smtClean="0"/>
              <a:t>of power, and conflict. </a:t>
            </a:r>
          </a:p>
          <a:p>
            <a:pPr marL="341313" indent="-341313" eaLnBrk="1" hangingPunct="1">
              <a:buFont typeface="Wingdings 2" pitchFamily="18" charset="2"/>
              <a:buNone/>
            </a:pPr>
            <a:endParaRPr lang="en-US" sz="2800" b="1" dirty="0" smtClean="0"/>
          </a:p>
          <a:p>
            <a:pPr marL="341313" indent="-341313" eaLnBrk="1" hangingPunct="1">
              <a:buFont typeface="Wingdings 2" pitchFamily="18" charset="2"/>
              <a:buNone/>
            </a:pPr>
            <a:r>
              <a:rPr lang="en-US" sz="2800" b="1" dirty="0" smtClean="0"/>
              <a:t>The beginning of a new era is usually</a:t>
            </a:r>
          </a:p>
          <a:p>
            <a:pPr marL="341313" indent="-341313" eaLnBrk="1" hangingPunct="1">
              <a:buFont typeface="Wingdings 2" pitchFamily="18" charset="2"/>
              <a:buNone/>
            </a:pPr>
            <a:r>
              <a:rPr lang="en-US" sz="2800" b="1" dirty="0" smtClean="0"/>
              <a:t>marked by creativity, seismic change,</a:t>
            </a:r>
          </a:p>
          <a:p>
            <a:pPr marL="341313" indent="-341313" eaLnBrk="1" hangingPunct="1">
              <a:buFont typeface="Wingdings 2" pitchFamily="18" charset="2"/>
              <a:buNone/>
            </a:pPr>
            <a:r>
              <a:rPr lang="en-US" sz="2800" b="1" dirty="0" smtClean="0"/>
              <a:t>distribution of energy and power, and</a:t>
            </a:r>
          </a:p>
          <a:p>
            <a:pPr marL="341313" indent="-341313" eaLnBrk="1" hangingPunct="1">
              <a:buFont typeface="Wingdings 2" pitchFamily="18" charset="2"/>
              <a:buNone/>
            </a:pPr>
            <a:r>
              <a:rPr lang="en-US" sz="2800" b="1" dirty="0" smtClean="0"/>
              <a:t>conflict.</a:t>
            </a:r>
          </a:p>
          <a:p>
            <a:pPr marL="341313" indent="-341313" eaLnBrk="1" hangingPunct="1">
              <a:buFont typeface="Wingdings 2" pitchFamily="18" charset="2"/>
              <a:buNone/>
            </a:pPr>
            <a:endParaRPr lang="en-US" sz="2800" b="1" dirty="0" smtClean="0"/>
          </a:p>
          <a:p>
            <a:pPr marL="341313" indent="-341313" eaLnBrk="1" hangingPunct="1"/>
            <a:r>
              <a:rPr lang="en-US" sz="3900" b="1" dirty="0" smtClean="0">
                <a:solidFill>
                  <a:srgbClr val="002060"/>
                </a:solidFill>
              </a:rPr>
              <a:t>What’s ending in your world?</a:t>
            </a:r>
          </a:p>
          <a:p>
            <a:pPr marL="341313" indent="-341313" eaLnBrk="1" hangingPunct="1"/>
            <a:r>
              <a:rPr lang="en-US" sz="3900" b="1" dirty="0" smtClean="0">
                <a:solidFill>
                  <a:srgbClr val="002060"/>
                </a:solidFill>
              </a:rPr>
              <a:t>What’s beginning?</a:t>
            </a:r>
          </a:p>
        </p:txBody>
      </p:sp>
      <p:sp>
        <p:nvSpPr>
          <p:cNvPr id="51203" name="Footer Placeholder 4"/>
          <p:cNvSpPr txBox="1">
            <a:spLocks noGrp="1"/>
          </p:cNvSpPr>
          <p:nvPr/>
        </p:nvSpPr>
        <p:spPr bwMode="auto">
          <a:xfrm>
            <a:off x="457200" y="6326188"/>
            <a:ext cx="2895600" cy="455612"/>
          </a:xfrm>
          <a:prstGeom prst="rect">
            <a:avLst/>
          </a:prstGeom>
          <a:noFill/>
          <a:ln w="9525">
            <a:noFill/>
            <a:miter lim="800000"/>
            <a:headEnd/>
            <a:tailEnd/>
          </a:ln>
        </p:spPr>
        <p:txBody>
          <a:bodyPr lIns="91431" tIns="45715" rIns="91431" bIns="45715" anchor="ctr"/>
          <a:lstStyle/>
          <a:p>
            <a:pPr eaLnBrk="0" hangingPunct="0"/>
            <a:endParaRPr lang="cs-CZ" sz="1400"/>
          </a:p>
        </p:txBody>
      </p:sp>
      <p:pic>
        <p:nvPicPr>
          <p:cNvPr id="343047" name="Picture 7" descr="Time Cover 10 Ideas"/>
          <p:cNvPicPr>
            <a:picLocks noChangeAspect="1" noChangeArrowheads="1"/>
          </p:cNvPicPr>
          <p:nvPr/>
        </p:nvPicPr>
        <p:blipFill>
          <a:blip r:embed="rId3" cstate="print"/>
          <a:srcRect/>
          <a:stretch>
            <a:fillRect/>
          </a:stretch>
        </p:blipFill>
        <p:spPr bwMode="auto">
          <a:xfrm>
            <a:off x="6172200" y="1676400"/>
            <a:ext cx="2703513" cy="4471987"/>
          </a:xfrm>
          <a:prstGeom prst="rect">
            <a:avLst/>
          </a:prstGeom>
          <a:noFill/>
          <a:ln w="9525">
            <a:noFill/>
            <a:miter lim="800000"/>
            <a:headEnd/>
            <a:tailEnd/>
          </a:ln>
        </p:spPr>
      </p:pic>
    </p:spTree>
    <p:extLst>
      <p:ext uri="{BB962C8B-B14F-4D97-AF65-F5344CB8AC3E}">
        <p14:creationId xmlns:p14="http://schemas.microsoft.com/office/powerpoint/2010/main" val="154986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3047"/>
                                        </p:tgtEl>
                                        <p:attrNameLst>
                                          <p:attrName>style.visibility</p:attrName>
                                        </p:attrNameLst>
                                      </p:cBhvr>
                                      <p:to>
                                        <p:strVal val="visible"/>
                                      </p:to>
                                    </p:set>
                                    <p:animEffect transition="in" filter="dissolve">
                                      <p:cBhvr>
                                        <p:cTn id="7" dur="500"/>
                                        <p:tgtEl>
                                          <p:spTgt spid="343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2"/>
          <p:cNvSpPr>
            <a:spLocks noGrp="1"/>
          </p:cNvSpPr>
          <p:nvPr>
            <p:ph type="sldNum" sz="quarter" idx="12"/>
          </p:nvPr>
        </p:nvSpPr>
        <p:spPr/>
        <p:txBody>
          <a:bodyPr/>
          <a:lstStyle/>
          <a:p>
            <a:pPr>
              <a:defRPr/>
            </a:pPr>
            <a:fld id="{4D4773BB-9342-4F87-A3E3-CD99A8ABDB7D}" type="slidenum">
              <a:rPr lang="en-US"/>
              <a:pPr>
                <a:defRPr/>
              </a:pPr>
              <a:t>21</a:t>
            </a:fld>
            <a:endParaRPr lang="en-US"/>
          </a:p>
        </p:txBody>
      </p:sp>
      <p:sp>
        <p:nvSpPr>
          <p:cNvPr id="52227" name="Rectangle 2"/>
          <p:cNvSpPr>
            <a:spLocks noGrp="1" noChangeArrowheads="1"/>
          </p:cNvSpPr>
          <p:nvPr>
            <p:ph type="title" idx="4294967295"/>
          </p:nvPr>
        </p:nvSpPr>
        <p:spPr>
          <a:xfrm>
            <a:off x="304800" y="152399"/>
            <a:ext cx="8610600" cy="762001"/>
          </a:xfrm>
          <a:solidFill>
            <a:schemeClr val="bg1"/>
          </a:solidFill>
        </p:spPr>
        <p:txBody>
          <a:bodyPr bIns="45720" anchor="ctr">
            <a:normAutofit/>
          </a:bodyPr>
          <a:lstStyle/>
          <a:p>
            <a:pPr eaLnBrk="1" hangingPunct="1"/>
            <a:r>
              <a:rPr lang="en-US" sz="2400" b="1" dirty="0" smtClean="0"/>
              <a:t>      </a:t>
            </a:r>
            <a:r>
              <a:rPr lang="en-US" sz="3200" dirty="0" smtClean="0">
                <a:solidFill>
                  <a:schemeClr val="tx1"/>
                </a:solidFill>
              </a:rPr>
              <a:t>Why Don’t Most Managers Think Creatively?</a:t>
            </a:r>
          </a:p>
        </p:txBody>
      </p:sp>
      <p:sp>
        <p:nvSpPr>
          <p:cNvPr id="52228" name="Rectangle 3"/>
          <p:cNvSpPr>
            <a:spLocks noGrp="1" noChangeArrowheads="1"/>
          </p:cNvSpPr>
          <p:nvPr>
            <p:ph type="body" sz="half" idx="4294967295"/>
          </p:nvPr>
        </p:nvSpPr>
        <p:spPr>
          <a:xfrm>
            <a:off x="990600" y="1219200"/>
            <a:ext cx="8153400" cy="4876800"/>
          </a:xfrm>
        </p:spPr>
        <p:txBody>
          <a:bodyPr>
            <a:noAutofit/>
          </a:bodyPr>
          <a:lstStyle/>
          <a:p>
            <a:pPr marL="341313" indent="-341313" eaLnBrk="1" hangingPunct="1"/>
            <a:r>
              <a:rPr lang="en-US" sz="2800" b="1" dirty="0" smtClean="0"/>
              <a:t>Reluctance to take risk, especially when short-term performance is at stake</a:t>
            </a:r>
          </a:p>
          <a:p>
            <a:pPr marL="341313" indent="-341313" eaLnBrk="1" hangingPunct="1"/>
            <a:endParaRPr lang="en-US" sz="2800" b="1" dirty="0" smtClean="0"/>
          </a:p>
          <a:p>
            <a:pPr marL="341313" indent="-341313" eaLnBrk="1" hangingPunct="1"/>
            <a:r>
              <a:rPr lang="en-US" sz="2800" b="1" dirty="0" smtClean="0"/>
              <a:t>The discomfort and associated fatigue of having to change her/himself. </a:t>
            </a:r>
          </a:p>
          <a:p>
            <a:pPr marL="341313" indent="-341313" eaLnBrk="1" hangingPunct="1">
              <a:buFont typeface="Wingdings 2" pitchFamily="18" charset="2"/>
              <a:buNone/>
            </a:pPr>
            <a:endParaRPr lang="en-US" sz="2800" b="1" dirty="0" smtClean="0"/>
          </a:p>
          <a:p>
            <a:pPr marL="341313" indent="-341313" eaLnBrk="1" hangingPunct="1"/>
            <a:r>
              <a:rPr lang="en-US" sz="2800" b="1" dirty="0" smtClean="0"/>
              <a:t>The potential psychological cost of changing one's mind.</a:t>
            </a:r>
          </a:p>
          <a:p>
            <a:pPr marL="341313" indent="-341313" eaLnBrk="1" hangingPunct="1"/>
            <a:endParaRPr lang="en-US" sz="2800" b="1" dirty="0" smtClean="0"/>
          </a:p>
          <a:p>
            <a:pPr marL="341313" indent="-341313" eaLnBrk="1" hangingPunct="1"/>
            <a:r>
              <a:rPr lang="en-US" sz="2800" b="1" dirty="0" smtClean="0"/>
              <a:t>The lack of skill to manage change</a:t>
            </a:r>
            <a:r>
              <a:rPr lang="en-US" sz="2400" dirty="0" smtClean="0"/>
              <a:t>.  </a:t>
            </a:r>
          </a:p>
        </p:txBody>
      </p:sp>
      <p:sp>
        <p:nvSpPr>
          <p:cNvPr id="52230" name="Footer Placeholder 6"/>
          <p:cNvSpPr txBox="1">
            <a:spLocks noGrp="1"/>
          </p:cNvSpPr>
          <p:nvPr/>
        </p:nvSpPr>
        <p:spPr bwMode="auto">
          <a:xfrm>
            <a:off x="457200" y="6326188"/>
            <a:ext cx="2895600" cy="455612"/>
          </a:xfrm>
          <a:prstGeom prst="rect">
            <a:avLst/>
          </a:prstGeom>
          <a:noFill/>
          <a:ln w="9525">
            <a:noFill/>
            <a:miter lim="800000"/>
            <a:headEnd/>
            <a:tailEnd/>
          </a:ln>
        </p:spPr>
        <p:txBody>
          <a:bodyPr lIns="91431" tIns="45715" rIns="91431" bIns="45715" anchor="ctr"/>
          <a:lstStyle/>
          <a:p>
            <a:pPr algn="ctr" eaLnBrk="0" hangingPunct="0"/>
            <a:endParaRPr lang="cs-CZ" sz="1400"/>
          </a:p>
        </p:txBody>
      </p:sp>
      <p:sp>
        <p:nvSpPr>
          <p:cNvPr id="52231" name="Rectangle 8"/>
          <p:cNvSpPr>
            <a:spLocks noChangeArrowheads="1"/>
          </p:cNvSpPr>
          <p:nvPr/>
        </p:nvSpPr>
        <p:spPr bwMode="auto">
          <a:xfrm>
            <a:off x="4951413" y="6407150"/>
            <a:ext cx="3338512" cy="277813"/>
          </a:xfrm>
          <a:prstGeom prst="rect">
            <a:avLst/>
          </a:prstGeom>
          <a:noFill/>
          <a:ln w="9525">
            <a:noFill/>
            <a:miter lim="800000"/>
            <a:headEnd/>
            <a:tailEnd/>
          </a:ln>
        </p:spPr>
        <p:txBody>
          <a:bodyPr lIns="91431" tIns="45715" rIns="91431" bIns="45715">
            <a:spAutoFit/>
          </a:bodyPr>
          <a:lstStyle/>
          <a:p>
            <a:pPr algn="ctr" eaLnBrk="0" hangingPunct="0"/>
            <a:r>
              <a:rPr lang="en-US" sz="1200" i="1"/>
              <a:t>Marketing Metaphoria </a:t>
            </a:r>
            <a:r>
              <a:rPr lang="en-US" sz="1200"/>
              <a:t>by</a:t>
            </a:r>
            <a:r>
              <a:rPr lang="en-US" sz="1200" i="1"/>
              <a:t> </a:t>
            </a:r>
            <a:r>
              <a:rPr lang="en-US" sz="1200"/>
              <a:t>Zaltman &amp; Zaltman</a:t>
            </a:r>
            <a:r>
              <a:rPr lang="en-US" sz="1200" b="1"/>
              <a:t> </a:t>
            </a:r>
          </a:p>
        </p:txBody>
      </p:sp>
    </p:spTree>
    <p:extLst>
      <p:ext uri="{BB962C8B-B14F-4D97-AF65-F5344CB8AC3E}">
        <p14:creationId xmlns:p14="http://schemas.microsoft.com/office/powerpoint/2010/main" val="136670303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F63478CD-8F77-42D2-AA80-C28C5A552861}" type="slidenum">
              <a:rPr lang="en-US"/>
              <a:pPr>
                <a:defRPr/>
              </a:pPr>
              <a:t>22</a:t>
            </a:fld>
            <a:endParaRPr lang="en-US"/>
          </a:p>
        </p:txBody>
      </p:sp>
      <p:sp>
        <p:nvSpPr>
          <p:cNvPr id="52227" name="Rectangle 2"/>
          <p:cNvSpPr>
            <a:spLocks noGrp="1" noChangeArrowheads="1"/>
          </p:cNvSpPr>
          <p:nvPr>
            <p:ph type="title"/>
          </p:nvPr>
        </p:nvSpPr>
        <p:spPr>
          <a:xfrm>
            <a:off x="90488" y="0"/>
            <a:ext cx="8912225" cy="838200"/>
          </a:xfrm>
        </p:spPr>
        <p:txBody>
          <a:bodyPr/>
          <a:lstStyle/>
          <a:p>
            <a:pPr eaLnBrk="1" hangingPunct="1"/>
            <a:r>
              <a:rPr lang="en-US" smtClean="0"/>
              <a:t>              </a:t>
            </a:r>
            <a:r>
              <a:rPr lang="en-US" sz="3600" smtClean="0">
                <a:solidFill>
                  <a:schemeClr val="tx1"/>
                </a:solidFill>
              </a:rPr>
              <a:t>Resilience and Change</a:t>
            </a:r>
          </a:p>
        </p:txBody>
      </p:sp>
      <p:sp>
        <p:nvSpPr>
          <p:cNvPr id="4" name="Slide Number Placeholder 5"/>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a:defRPr/>
            </a:pPr>
            <a:fld id="{68E12C12-D3B5-4BB0-B36B-FC1539BC01CE}" type="slidenum">
              <a:rPr lang="en-US" sz="1400">
                <a:solidFill>
                  <a:srgbClr val="FFFFFF"/>
                </a:solidFill>
                <a:latin typeface="+mj-lt"/>
                <a:ea typeface="+mj-ea"/>
                <a:cs typeface="+mj-cs"/>
              </a:rPr>
              <a:pPr algn="ctr">
                <a:defRPr/>
              </a:pPr>
              <a:t>22</a:t>
            </a:fld>
            <a:endParaRPr lang="en-US" sz="1400">
              <a:solidFill>
                <a:srgbClr val="FFFFFF"/>
              </a:solidFill>
              <a:latin typeface="+mj-lt"/>
              <a:ea typeface="+mj-ea"/>
              <a:cs typeface="+mj-cs"/>
            </a:endParaRPr>
          </a:p>
        </p:txBody>
      </p:sp>
      <p:sp>
        <p:nvSpPr>
          <p:cNvPr id="34819" name="Rectangle 3"/>
          <p:cNvSpPr>
            <a:spLocks noGrp="1" noChangeArrowheads="1"/>
          </p:cNvSpPr>
          <p:nvPr>
            <p:ph sz="quarter" idx="1"/>
          </p:nvPr>
        </p:nvSpPr>
        <p:spPr>
          <a:xfrm>
            <a:off x="533400" y="1066800"/>
            <a:ext cx="8305800" cy="5133975"/>
          </a:xfrm>
        </p:spPr>
        <p:txBody>
          <a:bodyPr>
            <a:normAutofit fontScale="25000" lnSpcReduction="20000"/>
          </a:bodyPr>
          <a:lstStyle/>
          <a:p>
            <a:pPr marL="274320" indent="-274320" eaLnBrk="1" fontAlgn="auto" hangingPunct="1">
              <a:lnSpc>
                <a:spcPct val="80000"/>
              </a:lnSpc>
              <a:spcBef>
                <a:spcPts val="580"/>
              </a:spcBef>
              <a:spcAft>
                <a:spcPts val="0"/>
              </a:spcAft>
              <a:buFont typeface="Wingdings" pitchFamily="2" charset="2"/>
              <a:buNone/>
              <a:defRPr/>
            </a:pPr>
            <a:endParaRPr lang="en-US" sz="1600" b="1" dirty="0" smtClean="0"/>
          </a:p>
          <a:p>
            <a:pPr marL="274320" indent="-274320" eaLnBrk="1" fontAlgn="auto" hangingPunct="1">
              <a:lnSpc>
                <a:spcPct val="80000"/>
              </a:lnSpc>
              <a:spcBef>
                <a:spcPts val="580"/>
              </a:spcBef>
              <a:spcAft>
                <a:spcPts val="0"/>
              </a:spcAft>
              <a:buFont typeface="Wingdings" pitchFamily="2" charset="2"/>
              <a:buNone/>
              <a:defRPr/>
            </a:pPr>
            <a:r>
              <a:rPr lang="en-US" sz="8000" b="1" dirty="0" smtClean="0"/>
              <a:t>Means to achieve resilience:</a:t>
            </a:r>
          </a:p>
          <a:p>
            <a:pPr marL="274320" indent="-274320" eaLnBrk="1" fontAlgn="auto" hangingPunct="1">
              <a:lnSpc>
                <a:spcPct val="80000"/>
              </a:lnSpc>
              <a:spcBef>
                <a:spcPts val="580"/>
              </a:spcBef>
              <a:spcAft>
                <a:spcPts val="0"/>
              </a:spcAft>
              <a:buFont typeface="Wingdings" pitchFamily="2" charset="2"/>
              <a:buNone/>
              <a:defRPr/>
            </a:pPr>
            <a:endParaRPr lang="en-US" sz="8000" b="1" dirty="0" smtClean="0"/>
          </a:p>
          <a:p>
            <a:pPr marL="548640" lvl="1" eaLnBrk="1" fontAlgn="auto" hangingPunct="1">
              <a:lnSpc>
                <a:spcPct val="80000"/>
              </a:lnSpc>
              <a:spcBef>
                <a:spcPts val="370"/>
              </a:spcBef>
              <a:spcAft>
                <a:spcPts val="0"/>
              </a:spcAft>
              <a:buFont typeface="Wingdings 2"/>
              <a:buChar char=""/>
              <a:defRPr/>
            </a:pPr>
            <a:r>
              <a:rPr lang="en-US" sz="8000" b="1" dirty="0" smtClean="0"/>
              <a:t>Feeling of inclusion. </a:t>
            </a:r>
          </a:p>
          <a:p>
            <a:pPr marL="548640" lvl="1" eaLnBrk="1" fontAlgn="auto" hangingPunct="1">
              <a:lnSpc>
                <a:spcPct val="80000"/>
              </a:lnSpc>
              <a:spcBef>
                <a:spcPts val="370"/>
              </a:spcBef>
              <a:spcAft>
                <a:spcPts val="0"/>
              </a:spcAft>
              <a:buFont typeface="Wingdings 2"/>
              <a:buChar char=""/>
              <a:defRPr/>
            </a:pPr>
            <a:r>
              <a:rPr lang="en-US" sz="8000" b="1" dirty="0" smtClean="0"/>
              <a:t>Understanding the change process.</a:t>
            </a:r>
          </a:p>
          <a:p>
            <a:pPr marL="548640" lvl="1" eaLnBrk="1" fontAlgn="auto" hangingPunct="1">
              <a:lnSpc>
                <a:spcPct val="80000"/>
              </a:lnSpc>
              <a:spcBef>
                <a:spcPts val="370"/>
              </a:spcBef>
              <a:spcAft>
                <a:spcPts val="0"/>
              </a:spcAft>
              <a:buFont typeface="Wingdings 2"/>
              <a:buChar char=""/>
              <a:defRPr/>
            </a:pPr>
            <a:r>
              <a:rPr lang="en-US" sz="8000" b="1" dirty="0" smtClean="0"/>
              <a:t>A sense that the change process is well managed.</a:t>
            </a:r>
          </a:p>
          <a:p>
            <a:pPr marL="548640" lvl="1" eaLnBrk="1" fontAlgn="auto" hangingPunct="1">
              <a:lnSpc>
                <a:spcPct val="80000"/>
              </a:lnSpc>
              <a:spcBef>
                <a:spcPts val="370"/>
              </a:spcBef>
              <a:spcAft>
                <a:spcPts val="0"/>
              </a:spcAft>
              <a:buFont typeface="Wingdings 2"/>
              <a:buChar char=""/>
              <a:defRPr/>
            </a:pPr>
            <a:r>
              <a:rPr lang="en-US" sz="8000" b="1" dirty="0" smtClean="0"/>
              <a:t>Having a good sense of why the change is happening.</a:t>
            </a:r>
          </a:p>
          <a:p>
            <a:pPr marL="548640" lvl="1" eaLnBrk="1" fontAlgn="auto" hangingPunct="1">
              <a:lnSpc>
                <a:spcPct val="80000"/>
              </a:lnSpc>
              <a:spcBef>
                <a:spcPts val="370"/>
              </a:spcBef>
              <a:spcAft>
                <a:spcPts val="0"/>
              </a:spcAft>
              <a:buFont typeface="Wingdings 2"/>
              <a:buChar char=""/>
              <a:defRPr/>
            </a:pPr>
            <a:r>
              <a:rPr lang="en-US" sz="8000" b="1" dirty="0" smtClean="0"/>
              <a:t>Being given relevant information in a timely manner. </a:t>
            </a:r>
          </a:p>
          <a:p>
            <a:pPr marL="548640" lvl="1" eaLnBrk="1" fontAlgn="auto" hangingPunct="1">
              <a:lnSpc>
                <a:spcPct val="80000"/>
              </a:lnSpc>
              <a:spcBef>
                <a:spcPts val="370"/>
              </a:spcBef>
              <a:spcAft>
                <a:spcPts val="0"/>
              </a:spcAft>
              <a:buFont typeface="Wingdings 2"/>
              <a:buChar char=""/>
              <a:defRPr/>
            </a:pPr>
            <a:r>
              <a:rPr lang="en-US" sz="8000" b="1" dirty="0" smtClean="0"/>
              <a:t>Group members have a sense of control over process/outcome.</a:t>
            </a:r>
          </a:p>
          <a:p>
            <a:pPr marL="548640" lvl="1" eaLnBrk="1" fontAlgn="auto" hangingPunct="1">
              <a:lnSpc>
                <a:spcPct val="80000"/>
              </a:lnSpc>
              <a:spcBef>
                <a:spcPts val="370"/>
              </a:spcBef>
              <a:spcAft>
                <a:spcPts val="0"/>
              </a:spcAft>
              <a:buFont typeface="Wingdings 2"/>
              <a:buChar char=""/>
              <a:defRPr/>
            </a:pPr>
            <a:r>
              <a:rPr lang="en-US" sz="8000" b="1" dirty="0" smtClean="0"/>
              <a:t>Understanding the cost of the disruption.</a:t>
            </a:r>
          </a:p>
          <a:p>
            <a:pPr marL="548640" lvl="1" eaLnBrk="1" fontAlgn="auto" hangingPunct="1">
              <a:lnSpc>
                <a:spcPct val="80000"/>
              </a:lnSpc>
              <a:spcBef>
                <a:spcPts val="370"/>
              </a:spcBef>
              <a:spcAft>
                <a:spcPts val="0"/>
              </a:spcAft>
              <a:buFont typeface="Wingdings 2"/>
              <a:buChar char=""/>
              <a:defRPr/>
            </a:pPr>
            <a:r>
              <a:rPr lang="en-US" sz="8000" b="1" dirty="0" smtClean="0"/>
              <a:t>Anticipating resistance and working to mitigate it.</a:t>
            </a:r>
          </a:p>
          <a:p>
            <a:pPr marL="548640" lvl="1" eaLnBrk="1" fontAlgn="auto" hangingPunct="1">
              <a:lnSpc>
                <a:spcPct val="80000"/>
              </a:lnSpc>
              <a:spcBef>
                <a:spcPts val="370"/>
              </a:spcBef>
              <a:spcAft>
                <a:spcPts val="0"/>
              </a:spcAft>
              <a:buFont typeface="Wingdings 2"/>
              <a:buChar char=""/>
              <a:defRPr/>
            </a:pPr>
            <a:r>
              <a:rPr lang="en-US" sz="8000" b="1" dirty="0" smtClean="0"/>
              <a:t>Understanding a group’s capacity to integrate change on all three levels:</a:t>
            </a:r>
          </a:p>
          <a:p>
            <a:pPr marL="822960" lvl="2" eaLnBrk="1" fontAlgn="auto" hangingPunct="1">
              <a:lnSpc>
                <a:spcPct val="80000"/>
              </a:lnSpc>
              <a:spcBef>
                <a:spcPts val="370"/>
              </a:spcBef>
              <a:spcAft>
                <a:spcPts val="0"/>
              </a:spcAft>
              <a:buClr>
                <a:schemeClr val="accent1">
                  <a:tint val="60000"/>
                </a:schemeClr>
              </a:buClr>
              <a:buFont typeface="Wingdings" pitchFamily="2" charset="2"/>
              <a:buChar char="Ø"/>
              <a:defRPr/>
            </a:pPr>
            <a:endParaRPr lang="en-US" sz="8000" b="1" dirty="0" smtClean="0"/>
          </a:p>
          <a:p>
            <a:pPr marL="1097280" lvl="3" eaLnBrk="1" fontAlgn="auto" hangingPunct="1">
              <a:lnSpc>
                <a:spcPct val="80000"/>
              </a:lnSpc>
              <a:spcBef>
                <a:spcPts val="370"/>
              </a:spcBef>
              <a:spcAft>
                <a:spcPts val="0"/>
              </a:spcAft>
              <a:buClr>
                <a:schemeClr val="accent3"/>
              </a:buClr>
              <a:buFont typeface="Wingdings" pitchFamily="2" charset="2"/>
              <a:buChar char="Ø"/>
              <a:defRPr/>
            </a:pPr>
            <a:r>
              <a:rPr lang="en-US" sz="8000" b="1" dirty="0" smtClean="0"/>
              <a:t>Micro Changes </a:t>
            </a:r>
          </a:p>
          <a:p>
            <a:pPr marL="1097280" lvl="3" eaLnBrk="1" fontAlgn="auto" hangingPunct="1">
              <a:lnSpc>
                <a:spcPct val="80000"/>
              </a:lnSpc>
              <a:spcBef>
                <a:spcPts val="370"/>
              </a:spcBef>
              <a:spcAft>
                <a:spcPts val="0"/>
              </a:spcAft>
              <a:buClr>
                <a:schemeClr val="accent3"/>
              </a:buClr>
              <a:buFont typeface="Wingdings" pitchFamily="2" charset="2"/>
              <a:buChar char="Ø"/>
              <a:defRPr/>
            </a:pPr>
            <a:r>
              <a:rPr lang="en-US" sz="8000" b="1" dirty="0" smtClean="0"/>
              <a:t>Organizational Changes</a:t>
            </a:r>
          </a:p>
          <a:p>
            <a:pPr marL="1097280" lvl="3" eaLnBrk="1" fontAlgn="auto" hangingPunct="1">
              <a:lnSpc>
                <a:spcPct val="80000"/>
              </a:lnSpc>
              <a:spcBef>
                <a:spcPts val="370"/>
              </a:spcBef>
              <a:spcAft>
                <a:spcPts val="0"/>
              </a:spcAft>
              <a:buClr>
                <a:schemeClr val="accent3"/>
              </a:buClr>
              <a:buFont typeface="Wingdings" pitchFamily="2" charset="2"/>
              <a:buChar char="Ø"/>
              <a:defRPr/>
            </a:pPr>
            <a:r>
              <a:rPr lang="en-US" sz="8000" b="1" dirty="0" smtClean="0"/>
              <a:t>Macro- Changes</a:t>
            </a:r>
          </a:p>
          <a:p>
            <a:pPr marL="822960" lvl="2" eaLnBrk="1" fontAlgn="auto" hangingPunct="1">
              <a:lnSpc>
                <a:spcPct val="80000"/>
              </a:lnSpc>
              <a:spcBef>
                <a:spcPts val="370"/>
              </a:spcBef>
              <a:spcAft>
                <a:spcPts val="0"/>
              </a:spcAft>
              <a:buClr>
                <a:schemeClr val="accent1">
                  <a:tint val="60000"/>
                </a:schemeClr>
              </a:buClr>
              <a:buFont typeface="Wingdings" pitchFamily="2" charset="2"/>
              <a:buChar char="Ø"/>
              <a:defRPr/>
            </a:pPr>
            <a:endParaRPr lang="en-US" sz="1800" b="1" dirty="0" smtClean="0"/>
          </a:p>
          <a:p>
            <a:pPr marL="822960" lvl="2" eaLnBrk="1" fontAlgn="auto" hangingPunct="1">
              <a:lnSpc>
                <a:spcPct val="80000"/>
              </a:lnSpc>
              <a:spcBef>
                <a:spcPts val="370"/>
              </a:spcBef>
              <a:spcAft>
                <a:spcPts val="0"/>
              </a:spcAft>
              <a:buClr>
                <a:schemeClr val="accent1">
                  <a:tint val="60000"/>
                </a:schemeClr>
              </a:buClr>
              <a:buFont typeface="Wingdings" pitchFamily="2" charset="2"/>
              <a:buNone/>
              <a:defRPr/>
            </a:pPr>
            <a:endParaRPr lang="en-US" sz="1800" dirty="0" smtClean="0"/>
          </a:p>
          <a:p>
            <a:pPr marL="822960" lvl="2" eaLnBrk="1" fontAlgn="auto" hangingPunct="1">
              <a:lnSpc>
                <a:spcPct val="80000"/>
              </a:lnSpc>
              <a:spcBef>
                <a:spcPts val="370"/>
              </a:spcBef>
              <a:spcAft>
                <a:spcPts val="0"/>
              </a:spcAft>
              <a:buClr>
                <a:schemeClr val="accent1">
                  <a:tint val="60000"/>
                </a:schemeClr>
              </a:buClr>
              <a:buFont typeface="Wingdings" pitchFamily="2" charset="2"/>
              <a:buChar char="Ø"/>
              <a:defRPr/>
            </a:pPr>
            <a:endParaRPr lang="en-US" dirty="0" smtClean="0"/>
          </a:p>
          <a:p>
            <a:pPr marL="822960" lvl="2" eaLnBrk="1" fontAlgn="auto" hangingPunct="1">
              <a:lnSpc>
                <a:spcPct val="80000"/>
              </a:lnSpc>
              <a:spcBef>
                <a:spcPts val="370"/>
              </a:spcBef>
              <a:spcAft>
                <a:spcPts val="0"/>
              </a:spcAft>
              <a:buClr>
                <a:schemeClr val="accent1">
                  <a:tint val="60000"/>
                </a:schemeClr>
              </a:buClr>
              <a:buFont typeface="Wingdings" pitchFamily="2" charset="2"/>
              <a:buNone/>
              <a:defRPr/>
            </a:pPr>
            <a:endParaRPr lang="en-US" dirty="0" smtClean="0"/>
          </a:p>
          <a:p>
            <a:pPr marL="822960" lvl="2" eaLnBrk="1" fontAlgn="auto" hangingPunct="1">
              <a:lnSpc>
                <a:spcPct val="80000"/>
              </a:lnSpc>
              <a:spcBef>
                <a:spcPts val="370"/>
              </a:spcBef>
              <a:spcAft>
                <a:spcPts val="0"/>
              </a:spcAft>
              <a:buClr>
                <a:schemeClr val="accent1">
                  <a:tint val="60000"/>
                </a:schemeClr>
              </a:buClr>
              <a:buFont typeface="Wingdings" pitchFamily="2" charset="2"/>
              <a:buNone/>
              <a:defRPr/>
            </a:pPr>
            <a:endParaRPr lang="en-US" dirty="0" smtClean="0"/>
          </a:p>
          <a:p>
            <a:pPr marL="822960" lvl="2" eaLnBrk="1" fontAlgn="auto" hangingPunct="1">
              <a:lnSpc>
                <a:spcPct val="80000"/>
              </a:lnSpc>
              <a:spcBef>
                <a:spcPts val="370"/>
              </a:spcBef>
              <a:spcAft>
                <a:spcPts val="0"/>
              </a:spcAft>
              <a:buClr>
                <a:schemeClr val="accent1">
                  <a:tint val="60000"/>
                </a:schemeClr>
              </a:buClr>
              <a:buFont typeface="Wingdings" pitchFamily="2" charset="2"/>
              <a:buNone/>
              <a:defRPr/>
            </a:pPr>
            <a:endParaRPr lang="en-US" dirty="0" smtClean="0"/>
          </a:p>
          <a:p>
            <a:pPr marL="822960" lvl="2" eaLnBrk="1" fontAlgn="auto" hangingPunct="1">
              <a:lnSpc>
                <a:spcPct val="80000"/>
              </a:lnSpc>
              <a:spcBef>
                <a:spcPts val="370"/>
              </a:spcBef>
              <a:spcAft>
                <a:spcPts val="0"/>
              </a:spcAft>
              <a:buClr>
                <a:schemeClr val="accent1">
                  <a:tint val="60000"/>
                </a:schemeClr>
              </a:buClr>
              <a:buFont typeface="Wingdings" pitchFamily="2" charset="2"/>
              <a:buNone/>
              <a:defRPr/>
            </a:pPr>
            <a:endParaRPr lang="en-US" sz="900" dirty="0" smtClean="0"/>
          </a:p>
          <a:p>
            <a:pPr marL="822960" lvl="2" eaLnBrk="1" fontAlgn="auto" hangingPunct="1">
              <a:lnSpc>
                <a:spcPct val="80000"/>
              </a:lnSpc>
              <a:spcBef>
                <a:spcPts val="370"/>
              </a:spcBef>
              <a:spcAft>
                <a:spcPts val="0"/>
              </a:spcAft>
              <a:buClr>
                <a:schemeClr val="accent1">
                  <a:tint val="60000"/>
                </a:schemeClr>
              </a:buClr>
              <a:buFont typeface="Wingdings" pitchFamily="2" charset="2"/>
              <a:buNone/>
              <a:defRPr/>
            </a:pPr>
            <a:endParaRPr lang="en-US" sz="900" dirty="0" smtClean="0"/>
          </a:p>
          <a:p>
            <a:pPr marL="822960" lvl="2" eaLnBrk="1" fontAlgn="auto" hangingPunct="1">
              <a:lnSpc>
                <a:spcPct val="80000"/>
              </a:lnSpc>
              <a:spcBef>
                <a:spcPts val="370"/>
              </a:spcBef>
              <a:spcAft>
                <a:spcPts val="0"/>
              </a:spcAft>
              <a:buClr>
                <a:schemeClr val="accent1">
                  <a:tint val="60000"/>
                </a:schemeClr>
              </a:buClr>
              <a:buFont typeface="Wingdings" pitchFamily="2" charset="2"/>
              <a:buNone/>
              <a:defRPr/>
            </a:pPr>
            <a:endParaRPr lang="en-US" sz="900" dirty="0" smtClean="0"/>
          </a:p>
          <a:p>
            <a:pPr marL="822960" lvl="2" eaLnBrk="1" fontAlgn="auto" hangingPunct="1">
              <a:lnSpc>
                <a:spcPct val="80000"/>
              </a:lnSpc>
              <a:spcBef>
                <a:spcPts val="370"/>
              </a:spcBef>
              <a:spcAft>
                <a:spcPts val="0"/>
              </a:spcAft>
              <a:buClr>
                <a:schemeClr val="accent1">
                  <a:tint val="60000"/>
                </a:schemeClr>
              </a:buClr>
              <a:buFont typeface="Wingdings" pitchFamily="2" charset="2"/>
              <a:buNone/>
              <a:defRPr/>
            </a:pPr>
            <a:endParaRPr lang="en-US" sz="900" dirty="0" smtClean="0"/>
          </a:p>
          <a:p>
            <a:pPr marL="274320" indent="-274320" eaLnBrk="1" fontAlgn="auto" hangingPunct="1">
              <a:lnSpc>
                <a:spcPct val="80000"/>
              </a:lnSpc>
              <a:spcBef>
                <a:spcPts val="580"/>
              </a:spcBef>
              <a:spcAft>
                <a:spcPts val="0"/>
              </a:spcAft>
              <a:buClr>
                <a:srgbClr val="081F5B"/>
              </a:buClr>
              <a:buFont typeface="Wingdings" pitchFamily="2" charset="2"/>
              <a:buNone/>
              <a:defRPr/>
            </a:pPr>
            <a:r>
              <a:rPr lang="en-US" sz="600" dirty="0" smtClean="0"/>
              <a:t>	  </a:t>
            </a:r>
          </a:p>
          <a:p>
            <a:pPr marL="274320" indent="-274320" eaLnBrk="1" fontAlgn="auto" hangingPunct="1">
              <a:lnSpc>
                <a:spcPct val="80000"/>
              </a:lnSpc>
              <a:spcBef>
                <a:spcPts val="580"/>
              </a:spcBef>
              <a:spcAft>
                <a:spcPts val="0"/>
              </a:spcAft>
              <a:buFont typeface="Wingdings" pitchFamily="2" charset="2"/>
              <a:buNone/>
              <a:defRPr/>
            </a:pPr>
            <a:endParaRPr lang="en-US" sz="600" dirty="0" smtClean="0"/>
          </a:p>
          <a:p>
            <a:pPr marL="274320" indent="-274320" eaLnBrk="1" fontAlgn="auto" hangingPunct="1">
              <a:lnSpc>
                <a:spcPct val="80000"/>
              </a:lnSpc>
              <a:spcBef>
                <a:spcPts val="580"/>
              </a:spcBef>
              <a:spcAft>
                <a:spcPts val="0"/>
              </a:spcAft>
              <a:buFont typeface="Wingdings" pitchFamily="2" charset="2"/>
              <a:buNone/>
              <a:defRPr/>
            </a:pPr>
            <a:endParaRPr lang="en-US" sz="600" dirty="0" smtClean="0"/>
          </a:p>
        </p:txBody>
      </p:sp>
      <p:pic>
        <p:nvPicPr>
          <p:cNvPr id="52230" name="Picture 6" descr="C:\Documents and Settings\Horst Abraham\Local Settings\Temporary Internet Files\Content.IE5\D316QE33\MPj0386688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953000"/>
            <a:ext cx="2044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8298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0CD9B1CB-BC56-4C03-90BC-23349B73EDF9}" type="slidenum">
              <a:rPr lang="en-US"/>
              <a:pPr>
                <a:defRPr/>
              </a:pPr>
              <a:t>23</a:t>
            </a:fld>
            <a:endParaRPr lang="en-US" dirty="0"/>
          </a:p>
        </p:txBody>
      </p:sp>
      <p:sp>
        <p:nvSpPr>
          <p:cNvPr id="111619" name="Rectangle 2"/>
          <p:cNvSpPr>
            <a:spLocks noGrp="1" noChangeArrowheads="1"/>
          </p:cNvSpPr>
          <p:nvPr>
            <p:ph type="title" idx="4294967295"/>
          </p:nvPr>
        </p:nvSpPr>
        <p:spPr>
          <a:xfrm>
            <a:off x="609600" y="457200"/>
            <a:ext cx="7924800" cy="563563"/>
          </a:xfrm>
          <a:solidFill>
            <a:schemeClr val="bg1"/>
          </a:solidFill>
        </p:spPr>
        <p:txBody>
          <a:bodyPr rtlCol="0">
            <a:normAutofit fontScale="90000"/>
          </a:bodyPr>
          <a:lstStyle/>
          <a:p>
            <a:pPr fontAlgn="auto">
              <a:spcAft>
                <a:spcPts val="0"/>
              </a:spcAft>
              <a:defRPr/>
            </a:pPr>
            <a:r>
              <a:rPr lang="en-US" sz="3200" b="1" dirty="0" smtClean="0">
                <a:solidFill>
                  <a:schemeClr val="tx1"/>
                </a:solidFill>
              </a:rPr>
              <a:t>     Structural Tension / Structural Oscillation</a:t>
            </a:r>
          </a:p>
        </p:txBody>
      </p:sp>
      <p:sp>
        <p:nvSpPr>
          <p:cNvPr id="134148" name="Rectangle 3"/>
          <p:cNvSpPr>
            <a:spLocks noGrp="1" noChangeArrowheads="1"/>
          </p:cNvSpPr>
          <p:nvPr>
            <p:ph sz="quarter" idx="4294967295"/>
          </p:nvPr>
        </p:nvSpPr>
        <p:spPr>
          <a:xfrm>
            <a:off x="381000" y="1371600"/>
            <a:ext cx="8991600" cy="5059363"/>
          </a:xfrm>
        </p:spPr>
        <p:txBody>
          <a:bodyPr rtlCol="0">
            <a:normAutofit/>
          </a:bodyPr>
          <a:lstStyle/>
          <a:p>
            <a:pPr fontAlgn="auto">
              <a:lnSpc>
                <a:spcPct val="90000"/>
              </a:lnSpc>
              <a:spcAft>
                <a:spcPts val="0"/>
              </a:spcAft>
              <a:buFont typeface="Wingdings" pitchFamily="2" charset="2"/>
              <a:buNone/>
              <a:defRPr/>
            </a:pPr>
            <a:r>
              <a:rPr lang="en-US" sz="1800" dirty="0" smtClean="0"/>
              <a:t>	</a:t>
            </a:r>
            <a:r>
              <a:rPr lang="en-US" sz="2200" b="1" dirty="0" smtClean="0"/>
              <a:t>1. Organizations ‘advance’ when ‘</a:t>
            </a:r>
            <a:r>
              <a:rPr lang="en-US" sz="2200" b="1" dirty="0" smtClean="0">
                <a:solidFill>
                  <a:schemeClr val="accent1"/>
                </a:solidFill>
              </a:rPr>
              <a:t>structural tension</a:t>
            </a:r>
            <a:r>
              <a:rPr lang="en-US" sz="2200" b="1" dirty="0" smtClean="0"/>
              <a:t>’ dominates. </a:t>
            </a:r>
          </a:p>
          <a:p>
            <a:pPr fontAlgn="auto">
              <a:lnSpc>
                <a:spcPct val="90000"/>
              </a:lnSpc>
              <a:spcAft>
                <a:spcPts val="0"/>
              </a:spcAft>
              <a:buFont typeface="Wingdings" pitchFamily="2" charset="2"/>
              <a:buNone/>
              <a:defRPr/>
            </a:pPr>
            <a:r>
              <a:rPr lang="en-US" sz="2200" b="1" dirty="0" smtClean="0"/>
              <a:t>	2. Organizations ‘oscillate’ when </a:t>
            </a:r>
            <a:r>
              <a:rPr lang="en-US" sz="2200" b="1" dirty="0" smtClean="0">
                <a:solidFill>
                  <a:schemeClr val="accent1"/>
                </a:solidFill>
              </a:rPr>
              <a:t>‘structural conflict</a:t>
            </a:r>
            <a:r>
              <a:rPr lang="en-US" sz="2200" b="1" dirty="0" smtClean="0"/>
              <a:t>’ dominates</a:t>
            </a:r>
            <a:r>
              <a:rPr lang="en-US" sz="2200" dirty="0" smtClean="0"/>
              <a:t>. </a:t>
            </a:r>
          </a:p>
          <a:p>
            <a:pPr fontAlgn="auto">
              <a:lnSpc>
                <a:spcPct val="90000"/>
              </a:lnSpc>
              <a:spcAft>
                <a:spcPts val="0"/>
              </a:spcAft>
              <a:buFont typeface="Wingdings" pitchFamily="2" charset="2"/>
              <a:buNone/>
              <a:defRPr/>
            </a:pPr>
            <a:endParaRPr lang="en-US" sz="2200" dirty="0" smtClean="0"/>
          </a:p>
          <a:p>
            <a:pPr fontAlgn="auto">
              <a:lnSpc>
                <a:spcPct val="90000"/>
              </a:lnSpc>
              <a:spcAft>
                <a:spcPts val="0"/>
              </a:spcAft>
              <a:buFont typeface="Wingdings" pitchFamily="2" charset="2"/>
              <a:buNone/>
              <a:defRPr/>
            </a:pPr>
            <a:r>
              <a:rPr lang="en-US" sz="2200" b="1" dirty="0" smtClean="0">
                <a:solidFill>
                  <a:srgbClr val="C00000"/>
                </a:solidFill>
              </a:rPr>
              <a:t>  Organizations ‘advance’ </a:t>
            </a:r>
            <a:r>
              <a:rPr lang="en-US" sz="2200" b="1" dirty="0" smtClean="0"/>
              <a:t>when reality is seen as it is, and</a:t>
            </a:r>
          </a:p>
          <a:p>
            <a:pPr fontAlgn="auto">
              <a:lnSpc>
                <a:spcPct val="90000"/>
              </a:lnSpc>
              <a:spcAft>
                <a:spcPts val="0"/>
              </a:spcAft>
              <a:buFont typeface="Wingdings" pitchFamily="2" charset="2"/>
              <a:buNone/>
              <a:defRPr/>
            </a:pPr>
            <a:r>
              <a:rPr lang="en-US" sz="2200" b="1" dirty="0" smtClean="0"/>
              <a:t>  Strategic intent, values, processes, rewards and commitments</a:t>
            </a:r>
          </a:p>
          <a:p>
            <a:pPr fontAlgn="auto">
              <a:lnSpc>
                <a:spcPct val="90000"/>
              </a:lnSpc>
              <a:spcAft>
                <a:spcPts val="0"/>
              </a:spcAft>
              <a:buFont typeface="Wingdings" pitchFamily="2" charset="2"/>
              <a:buNone/>
              <a:defRPr/>
            </a:pPr>
            <a:r>
              <a:rPr lang="en-US" sz="2200" b="1" dirty="0" smtClean="0"/>
              <a:t>  are in alignment. </a:t>
            </a:r>
          </a:p>
          <a:p>
            <a:pPr fontAlgn="auto">
              <a:lnSpc>
                <a:spcPct val="90000"/>
              </a:lnSpc>
              <a:spcAft>
                <a:spcPts val="0"/>
              </a:spcAft>
              <a:buFont typeface="Wingdings" pitchFamily="2" charset="2"/>
              <a:buNone/>
              <a:defRPr/>
            </a:pPr>
            <a:r>
              <a:rPr lang="en-US" sz="2200" b="1" dirty="0" smtClean="0">
                <a:solidFill>
                  <a:srgbClr val="C00000"/>
                </a:solidFill>
              </a:rPr>
              <a:t>  Organizations ‘oscillate’ </a:t>
            </a:r>
            <a:r>
              <a:rPr lang="en-US" sz="2200" b="1" dirty="0" smtClean="0"/>
              <a:t>when one or more of the following</a:t>
            </a:r>
          </a:p>
          <a:p>
            <a:pPr fontAlgn="auto">
              <a:lnSpc>
                <a:spcPct val="90000"/>
              </a:lnSpc>
              <a:spcAft>
                <a:spcPts val="0"/>
              </a:spcAft>
              <a:buFont typeface="Wingdings" pitchFamily="2" charset="2"/>
              <a:buNone/>
              <a:defRPr/>
            </a:pPr>
            <a:r>
              <a:rPr lang="en-US" sz="2200" b="1" dirty="0" smtClean="0"/>
              <a:t>  factors are out of alignment: Strategic intent, organizational</a:t>
            </a:r>
          </a:p>
          <a:p>
            <a:pPr fontAlgn="auto">
              <a:lnSpc>
                <a:spcPct val="90000"/>
              </a:lnSpc>
              <a:spcAft>
                <a:spcPts val="0"/>
              </a:spcAft>
              <a:buFont typeface="Wingdings" pitchFamily="2" charset="2"/>
              <a:buNone/>
              <a:defRPr/>
            </a:pPr>
            <a:r>
              <a:rPr lang="en-US" sz="2200" b="1" dirty="0" smtClean="0"/>
              <a:t>  values, processes, rewards  and commitments. Such</a:t>
            </a:r>
          </a:p>
          <a:p>
            <a:pPr fontAlgn="auto">
              <a:lnSpc>
                <a:spcPct val="90000"/>
              </a:lnSpc>
              <a:spcAft>
                <a:spcPts val="0"/>
              </a:spcAft>
              <a:buFont typeface="Wingdings" pitchFamily="2" charset="2"/>
              <a:buNone/>
              <a:defRPr/>
            </a:pPr>
            <a:r>
              <a:rPr lang="en-US" sz="2200" b="1" dirty="0" smtClean="0"/>
              <a:t>  organizations fail to see the systemic interdependency between</a:t>
            </a:r>
          </a:p>
          <a:p>
            <a:pPr fontAlgn="auto">
              <a:lnSpc>
                <a:spcPct val="90000"/>
              </a:lnSpc>
              <a:spcAft>
                <a:spcPts val="0"/>
              </a:spcAft>
              <a:buFont typeface="Wingdings" pitchFamily="2" charset="2"/>
              <a:buNone/>
              <a:defRPr/>
            </a:pPr>
            <a:r>
              <a:rPr lang="en-US" sz="2200" b="1" dirty="0" smtClean="0"/>
              <a:t>  these factors, thus failing to impact the system</a:t>
            </a:r>
            <a:r>
              <a:rPr lang="en-US" b="1" dirty="0" smtClean="0"/>
              <a:t>.     </a:t>
            </a:r>
          </a:p>
        </p:txBody>
      </p:sp>
    </p:spTree>
    <p:extLst>
      <p:ext uri="{BB962C8B-B14F-4D97-AF65-F5344CB8AC3E}">
        <p14:creationId xmlns:p14="http://schemas.microsoft.com/office/powerpoint/2010/main" val="6351755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1650" y="274638"/>
            <a:ext cx="8185150" cy="669925"/>
          </a:xfrm>
        </p:spPr>
        <p:txBody>
          <a:bodyPr>
            <a:normAutofit fontScale="90000"/>
          </a:bodyPr>
          <a:lstStyle/>
          <a:p>
            <a:pPr eaLnBrk="1" hangingPunct="1"/>
            <a:r>
              <a:rPr lang="en-US" sz="3600" b="1" dirty="0" smtClean="0"/>
              <a:t>    </a:t>
            </a:r>
            <a:r>
              <a:rPr lang="en-US" sz="3600" dirty="0" smtClean="0">
                <a:solidFill>
                  <a:schemeClr val="tx1"/>
                </a:solidFill>
              </a:rPr>
              <a:t>Limited Capacity to cope with Change</a:t>
            </a:r>
          </a:p>
        </p:txBody>
      </p:sp>
      <p:sp>
        <p:nvSpPr>
          <p:cNvPr id="16" name="Slide Number Placeholder 5"/>
          <p:cNvSpPr>
            <a:spLocks noGrp="1"/>
          </p:cNvSpPr>
          <p:nvPr>
            <p:ph type="sldNum" sz="quarter" idx="12"/>
          </p:nvPr>
        </p:nvSpPr>
        <p:spPr/>
        <p:txBody>
          <a:bodyPr/>
          <a:lstStyle/>
          <a:p>
            <a:pPr>
              <a:defRPr/>
            </a:pPr>
            <a:fld id="{FB841BC8-EE95-4665-B505-E15CC50A4044}" type="slidenum">
              <a:rPr lang="en-US"/>
              <a:pPr>
                <a:defRPr/>
              </a:pPr>
              <a:t>24</a:t>
            </a:fld>
            <a:endParaRPr lang="en-US"/>
          </a:p>
        </p:txBody>
      </p:sp>
      <p:sp>
        <p:nvSpPr>
          <p:cNvPr id="51204" name="Rectangle 3"/>
          <p:cNvSpPr>
            <a:spLocks noGrp="1" noChangeArrowheads="1"/>
          </p:cNvSpPr>
          <p:nvPr>
            <p:ph sz="quarter" idx="1"/>
          </p:nvPr>
        </p:nvSpPr>
        <p:spPr>
          <a:xfrm>
            <a:off x="381000" y="1195388"/>
            <a:ext cx="8305800" cy="4976812"/>
          </a:xfrm>
          <a:solidFill>
            <a:schemeClr val="bg2"/>
          </a:solidFill>
        </p:spPr>
        <p:txBody>
          <a:bodyPr>
            <a:normAutofit fontScale="92500" lnSpcReduction="10000"/>
          </a:bodyPr>
          <a:lstStyle/>
          <a:p>
            <a:pPr eaLnBrk="1" hangingPunct="1">
              <a:lnSpc>
                <a:spcPct val="80000"/>
              </a:lnSpc>
              <a:buFont typeface="Wingdings" pitchFamily="2" charset="2"/>
              <a:buNone/>
            </a:pPr>
            <a:r>
              <a:rPr lang="en-US" sz="1800" dirty="0" smtClean="0"/>
              <a:t>Future shock usually occurs because of the aggregate impact of several changes. Most of us have the capacity to deal with 600 - 700 stress points:</a:t>
            </a:r>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r>
              <a:rPr lang="en-US" sz="1800" dirty="0" smtClean="0"/>
              <a:t>                                                                      </a:t>
            </a:r>
            <a:endParaRPr lang="en-US" sz="1800" dirty="0" smtClean="0">
              <a:solidFill>
                <a:srgbClr val="D30B28"/>
              </a:solidFill>
            </a:endParaRPr>
          </a:p>
          <a:p>
            <a:pPr eaLnBrk="1" hangingPunct="1">
              <a:lnSpc>
                <a:spcPct val="80000"/>
              </a:lnSpc>
              <a:buFont typeface="Wingdings" pitchFamily="2" charset="2"/>
              <a:buNone/>
            </a:pPr>
            <a:r>
              <a:rPr lang="en-US" sz="1600" dirty="0" smtClean="0"/>
              <a:t>                                                    </a:t>
            </a:r>
            <a:r>
              <a:rPr lang="en-US" sz="1600" dirty="0" smtClean="0">
                <a:solidFill>
                  <a:srgbClr val="D30B28"/>
                </a:solidFill>
              </a:rPr>
              <a:t>                                      </a:t>
            </a:r>
            <a:endParaRPr lang="en-US" sz="1600" dirty="0" smtClean="0"/>
          </a:p>
          <a:p>
            <a:pPr eaLnBrk="1" hangingPunct="1">
              <a:lnSpc>
                <a:spcPct val="80000"/>
              </a:lnSpc>
              <a:buFont typeface="Wingdings" pitchFamily="2" charset="2"/>
              <a:buNone/>
            </a:pPr>
            <a:r>
              <a:rPr lang="en-US" sz="1600" dirty="0" smtClean="0">
                <a:solidFill>
                  <a:srgbClr val="D30B28"/>
                </a:solidFill>
              </a:rPr>
              <a:t>                                       </a:t>
            </a:r>
          </a:p>
          <a:p>
            <a:pPr eaLnBrk="1" hangingPunct="1">
              <a:lnSpc>
                <a:spcPct val="80000"/>
              </a:lnSpc>
              <a:buFont typeface="Wingdings" pitchFamily="2" charset="2"/>
              <a:buNone/>
            </a:pPr>
            <a:r>
              <a:rPr lang="en-US" sz="1800" dirty="0" smtClean="0"/>
              <a:t>Assimilation </a:t>
            </a:r>
          </a:p>
          <a:p>
            <a:pPr eaLnBrk="1" hangingPunct="1">
              <a:lnSpc>
                <a:spcPct val="80000"/>
              </a:lnSpc>
              <a:buFont typeface="Wingdings" pitchFamily="2" charset="2"/>
              <a:buNone/>
            </a:pPr>
            <a:r>
              <a:rPr lang="en-US" sz="1800" dirty="0" smtClean="0"/>
              <a:t>Points Used</a:t>
            </a:r>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r>
              <a:rPr lang="en-US" sz="1600" dirty="0" smtClean="0"/>
              <a:t>                                           </a:t>
            </a:r>
            <a:r>
              <a:rPr lang="en-US" sz="1600" dirty="0" smtClean="0">
                <a:solidFill>
                  <a:schemeClr val="bg1"/>
                </a:solidFill>
              </a:rPr>
              <a:t>100</a:t>
            </a:r>
          </a:p>
          <a:p>
            <a:pPr eaLnBrk="1" hangingPunct="1">
              <a:lnSpc>
                <a:spcPct val="80000"/>
              </a:lnSpc>
              <a:buFont typeface="Wingdings" pitchFamily="2" charset="2"/>
              <a:buNone/>
            </a:pPr>
            <a:r>
              <a:rPr lang="en-US" sz="1600" dirty="0" smtClean="0"/>
              <a:t>                            </a:t>
            </a:r>
            <a:r>
              <a:rPr lang="en-US" sz="1600" dirty="0" smtClean="0">
                <a:solidFill>
                  <a:schemeClr val="bg1"/>
                </a:solidFill>
              </a:rPr>
              <a:t>75 </a:t>
            </a:r>
            <a:r>
              <a:rPr lang="en-US" sz="1600" dirty="0" smtClean="0"/>
              <a:t>          </a:t>
            </a:r>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r>
              <a:rPr lang="en-US" sz="1600" dirty="0" smtClean="0"/>
              <a:t>                             </a:t>
            </a:r>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r>
              <a:rPr lang="en-US" sz="1600" dirty="0" smtClean="0"/>
              <a:t>                       </a:t>
            </a:r>
            <a:r>
              <a:rPr lang="en-US" sz="1800" dirty="0" smtClean="0"/>
              <a:t>Macro Change: We all are impacted				</a:t>
            </a:r>
          </a:p>
          <a:p>
            <a:pPr eaLnBrk="1" hangingPunct="1">
              <a:lnSpc>
                <a:spcPct val="80000"/>
              </a:lnSpc>
              <a:buFont typeface="Wingdings" pitchFamily="2" charset="2"/>
              <a:buNone/>
            </a:pPr>
            <a:r>
              <a:rPr lang="en-US" sz="1800" dirty="0" smtClean="0"/>
              <a:t>                                                     </a:t>
            </a:r>
          </a:p>
          <a:p>
            <a:pPr eaLnBrk="1" hangingPunct="1">
              <a:lnSpc>
                <a:spcPct val="80000"/>
              </a:lnSpc>
              <a:buFont typeface="Wingdings" pitchFamily="2" charset="2"/>
              <a:buNone/>
            </a:pPr>
            <a:r>
              <a:rPr lang="en-US" sz="1800" dirty="0" smtClean="0"/>
              <a:t>                                             </a:t>
            </a:r>
            <a:endParaRPr lang="en-US" sz="1600" dirty="0" smtClean="0"/>
          </a:p>
        </p:txBody>
      </p:sp>
      <p:sp>
        <p:nvSpPr>
          <p:cNvPr id="51205" name="Line 5"/>
          <p:cNvSpPr>
            <a:spLocks noChangeShapeType="1"/>
          </p:cNvSpPr>
          <p:nvPr/>
        </p:nvSpPr>
        <p:spPr bwMode="auto">
          <a:xfrm>
            <a:off x="1746250" y="1938338"/>
            <a:ext cx="0" cy="3070225"/>
          </a:xfrm>
          <a:prstGeom prst="line">
            <a:avLst/>
          </a:prstGeom>
          <a:noFill/>
          <a:ln w="9525">
            <a:solidFill>
              <a:schemeClr val="tx1"/>
            </a:solidFill>
            <a:round/>
            <a:headEnd/>
            <a:tailEnd/>
          </a:ln>
        </p:spPr>
        <p:txBody>
          <a:bodyPr/>
          <a:lstStyle/>
          <a:p>
            <a:endParaRPr lang="en-US"/>
          </a:p>
        </p:txBody>
      </p:sp>
      <p:sp>
        <p:nvSpPr>
          <p:cNvPr id="51206" name="Line 6"/>
          <p:cNvSpPr>
            <a:spLocks noChangeShapeType="1"/>
          </p:cNvSpPr>
          <p:nvPr/>
        </p:nvSpPr>
        <p:spPr bwMode="auto">
          <a:xfrm>
            <a:off x="1746250" y="5022850"/>
            <a:ext cx="6264275" cy="26988"/>
          </a:xfrm>
          <a:prstGeom prst="line">
            <a:avLst/>
          </a:prstGeom>
          <a:noFill/>
          <a:ln w="9525">
            <a:solidFill>
              <a:schemeClr val="tx1"/>
            </a:solidFill>
            <a:round/>
            <a:headEnd/>
            <a:tailEnd/>
          </a:ln>
        </p:spPr>
        <p:txBody>
          <a:bodyPr/>
          <a:lstStyle/>
          <a:p>
            <a:endParaRPr lang="en-US"/>
          </a:p>
        </p:txBody>
      </p:sp>
      <p:sp>
        <p:nvSpPr>
          <p:cNvPr id="51207" name="AutoShape 10"/>
          <p:cNvSpPr>
            <a:spLocks noChangeArrowheads="1"/>
          </p:cNvSpPr>
          <p:nvPr/>
        </p:nvSpPr>
        <p:spPr bwMode="auto">
          <a:xfrm>
            <a:off x="1690688" y="2894013"/>
            <a:ext cx="2673350" cy="4238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00"/>
          </a:solidFill>
          <a:ln w="9525" algn="ctr">
            <a:solidFill>
              <a:schemeClr val="tx1"/>
            </a:solidFill>
            <a:miter lim="800000"/>
            <a:headEnd/>
            <a:tailEnd/>
          </a:ln>
        </p:spPr>
        <p:txBody>
          <a:bodyPr wrap="none" anchor="ctr"/>
          <a:lstStyle/>
          <a:p>
            <a:pPr algn="ctr" eaLnBrk="0" hangingPunct="0"/>
            <a:r>
              <a:rPr lang="en-US" sz="1600" b="1" dirty="0">
                <a:solidFill>
                  <a:schemeClr val="bg1"/>
                </a:solidFill>
              </a:rPr>
              <a:t>700</a:t>
            </a:r>
          </a:p>
        </p:txBody>
      </p:sp>
      <p:sp>
        <p:nvSpPr>
          <p:cNvPr id="51208" name="AutoShape 11"/>
          <p:cNvSpPr>
            <a:spLocks noChangeArrowheads="1"/>
          </p:cNvSpPr>
          <p:nvPr/>
        </p:nvSpPr>
        <p:spPr bwMode="auto">
          <a:xfrm>
            <a:off x="3452813" y="2511425"/>
            <a:ext cx="2852737" cy="50228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00"/>
          </a:solidFill>
          <a:ln w="9525" algn="ctr">
            <a:solidFill>
              <a:schemeClr val="tx1"/>
            </a:solidFill>
            <a:miter lim="800000"/>
            <a:headEnd/>
            <a:tailEnd/>
          </a:ln>
        </p:spPr>
        <p:txBody>
          <a:bodyPr wrap="none" anchor="ctr"/>
          <a:lstStyle/>
          <a:p>
            <a:pPr algn="ctr" eaLnBrk="0" hangingPunct="0"/>
            <a:r>
              <a:rPr lang="en-US" sz="2000" b="1" dirty="0">
                <a:solidFill>
                  <a:schemeClr val="bg1"/>
                </a:solidFill>
              </a:rPr>
              <a:t>800</a:t>
            </a:r>
          </a:p>
        </p:txBody>
      </p:sp>
      <p:sp>
        <p:nvSpPr>
          <p:cNvPr id="51209" name="AutoShape 12"/>
          <p:cNvSpPr>
            <a:spLocks noChangeArrowheads="1"/>
          </p:cNvSpPr>
          <p:nvPr/>
        </p:nvSpPr>
        <p:spPr bwMode="auto">
          <a:xfrm>
            <a:off x="1760538" y="4557713"/>
            <a:ext cx="736600" cy="8874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2"/>
          </a:solidFill>
          <a:ln w="9525" algn="ctr">
            <a:solidFill>
              <a:schemeClr val="tx1"/>
            </a:solidFill>
            <a:miter lim="800000"/>
            <a:headEnd/>
            <a:tailEnd/>
          </a:ln>
        </p:spPr>
        <p:txBody>
          <a:bodyPr wrap="none" anchor="ctr"/>
          <a:lstStyle/>
          <a:p>
            <a:pPr algn="ctr" eaLnBrk="0" hangingPunct="0"/>
            <a:r>
              <a:rPr lang="en-US" sz="1400" b="1">
                <a:solidFill>
                  <a:srgbClr val="D30B28"/>
                </a:solidFill>
              </a:rPr>
              <a:t>75</a:t>
            </a:r>
          </a:p>
        </p:txBody>
      </p:sp>
      <p:sp>
        <p:nvSpPr>
          <p:cNvPr id="51210" name="AutoShape 13"/>
          <p:cNvSpPr>
            <a:spLocks noChangeArrowheads="1"/>
          </p:cNvSpPr>
          <p:nvPr/>
        </p:nvSpPr>
        <p:spPr bwMode="auto">
          <a:xfrm>
            <a:off x="2416175" y="4462463"/>
            <a:ext cx="517525" cy="1092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2"/>
          </a:solidFill>
          <a:ln w="9525" algn="ctr">
            <a:solidFill>
              <a:schemeClr val="tx1"/>
            </a:solidFill>
            <a:miter lim="800000"/>
            <a:headEnd/>
            <a:tailEnd/>
          </a:ln>
        </p:spPr>
        <p:txBody>
          <a:bodyPr wrap="none" anchor="ctr"/>
          <a:lstStyle/>
          <a:p>
            <a:pPr algn="ctr" eaLnBrk="0" hangingPunct="0"/>
            <a:r>
              <a:rPr lang="en-US" sz="1600" b="1" dirty="0">
                <a:solidFill>
                  <a:srgbClr val="D30B28"/>
                </a:solidFill>
              </a:rPr>
              <a:t>100</a:t>
            </a:r>
          </a:p>
        </p:txBody>
      </p:sp>
      <p:sp>
        <p:nvSpPr>
          <p:cNvPr id="51211" name="AutoShape 14"/>
          <p:cNvSpPr>
            <a:spLocks noChangeArrowheads="1"/>
          </p:cNvSpPr>
          <p:nvPr/>
        </p:nvSpPr>
        <p:spPr bwMode="auto">
          <a:xfrm>
            <a:off x="2905125" y="4545013"/>
            <a:ext cx="708025"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solidFill>
              <a:schemeClr val="tx1"/>
            </a:solidFill>
            <a:miter lim="800000"/>
            <a:headEnd/>
            <a:tailEnd/>
          </a:ln>
        </p:spPr>
        <p:txBody>
          <a:bodyPr wrap="none" anchor="ctr"/>
          <a:lstStyle/>
          <a:p>
            <a:pPr algn="ctr" eaLnBrk="0" hangingPunct="0"/>
            <a:r>
              <a:rPr lang="en-US" sz="1600" b="1" dirty="0">
                <a:solidFill>
                  <a:schemeClr val="bg1"/>
                </a:solidFill>
              </a:rPr>
              <a:t>100</a:t>
            </a:r>
          </a:p>
        </p:txBody>
      </p:sp>
      <p:sp>
        <p:nvSpPr>
          <p:cNvPr id="51212" name="AutoShape 15"/>
          <p:cNvSpPr>
            <a:spLocks noChangeArrowheads="1"/>
          </p:cNvSpPr>
          <p:nvPr/>
        </p:nvSpPr>
        <p:spPr bwMode="auto">
          <a:xfrm>
            <a:off x="3352800" y="4343400"/>
            <a:ext cx="860425" cy="13795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solidFill>
              <a:schemeClr val="tx1"/>
            </a:solidFill>
            <a:miter lim="800000"/>
            <a:headEnd/>
            <a:tailEnd/>
          </a:ln>
        </p:spPr>
        <p:txBody>
          <a:bodyPr wrap="none" anchor="ctr"/>
          <a:lstStyle/>
          <a:p>
            <a:pPr algn="ctr" eaLnBrk="0" hangingPunct="0"/>
            <a:r>
              <a:rPr lang="en-US" sz="1600" b="1" dirty="0">
                <a:solidFill>
                  <a:schemeClr val="bg1"/>
                </a:solidFill>
              </a:rPr>
              <a:t>200</a:t>
            </a:r>
          </a:p>
        </p:txBody>
      </p:sp>
      <p:sp>
        <p:nvSpPr>
          <p:cNvPr id="51213" name="AutoShape 16"/>
          <p:cNvSpPr>
            <a:spLocks noChangeArrowheads="1"/>
          </p:cNvSpPr>
          <p:nvPr/>
        </p:nvSpPr>
        <p:spPr bwMode="auto">
          <a:xfrm>
            <a:off x="3886200" y="3962400"/>
            <a:ext cx="901700" cy="20605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solidFill>
              <a:schemeClr val="tx1"/>
            </a:solidFill>
            <a:miter lim="800000"/>
            <a:headEnd/>
            <a:tailEnd/>
          </a:ln>
        </p:spPr>
        <p:txBody>
          <a:bodyPr wrap="none" anchor="ctr"/>
          <a:lstStyle/>
          <a:p>
            <a:pPr algn="ctr" eaLnBrk="0" hangingPunct="0"/>
            <a:r>
              <a:rPr lang="en-US" sz="1600" b="1" dirty="0">
                <a:solidFill>
                  <a:schemeClr val="bg1"/>
                </a:solidFill>
              </a:rPr>
              <a:t>300</a:t>
            </a:r>
          </a:p>
        </p:txBody>
      </p:sp>
      <p:sp>
        <p:nvSpPr>
          <p:cNvPr id="51214" name="AutoShape 17"/>
          <p:cNvSpPr>
            <a:spLocks noChangeArrowheads="1"/>
          </p:cNvSpPr>
          <p:nvPr/>
        </p:nvSpPr>
        <p:spPr bwMode="auto">
          <a:xfrm>
            <a:off x="4419600" y="3810000"/>
            <a:ext cx="1174750" cy="24701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solidFill>
              <a:schemeClr val="tx1"/>
            </a:solidFill>
            <a:miter lim="800000"/>
            <a:headEnd/>
            <a:tailEnd/>
          </a:ln>
        </p:spPr>
        <p:txBody>
          <a:bodyPr wrap="none" anchor="ctr"/>
          <a:lstStyle/>
          <a:p>
            <a:pPr algn="ctr" eaLnBrk="0" hangingPunct="0"/>
            <a:r>
              <a:rPr lang="en-US" sz="1600" b="1" dirty="0">
                <a:solidFill>
                  <a:schemeClr val="bg1"/>
                </a:solidFill>
              </a:rPr>
              <a:t>400</a:t>
            </a:r>
          </a:p>
        </p:txBody>
      </p:sp>
      <p:sp>
        <p:nvSpPr>
          <p:cNvPr id="51215" name="AutoShape 18"/>
          <p:cNvSpPr>
            <a:spLocks noChangeArrowheads="1"/>
          </p:cNvSpPr>
          <p:nvPr/>
        </p:nvSpPr>
        <p:spPr bwMode="auto">
          <a:xfrm>
            <a:off x="5116513" y="3603625"/>
            <a:ext cx="1187450" cy="2852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solidFill>
              <a:schemeClr val="tx1"/>
            </a:solidFill>
            <a:miter lim="800000"/>
            <a:headEnd/>
            <a:tailEnd/>
          </a:ln>
        </p:spPr>
        <p:txBody>
          <a:bodyPr wrap="none" anchor="ctr"/>
          <a:lstStyle/>
          <a:p>
            <a:pPr algn="ctr" eaLnBrk="0" hangingPunct="0"/>
            <a:r>
              <a:rPr lang="en-US" sz="1600" b="1" dirty="0">
                <a:solidFill>
                  <a:schemeClr val="bg1"/>
                </a:solidFill>
              </a:rPr>
              <a:t>500</a:t>
            </a:r>
          </a:p>
        </p:txBody>
      </p:sp>
      <p:sp>
        <p:nvSpPr>
          <p:cNvPr id="17" name="Rectangle 16"/>
          <p:cNvSpPr/>
          <p:nvPr/>
        </p:nvSpPr>
        <p:spPr>
          <a:xfrm>
            <a:off x="2438400" y="1981200"/>
            <a:ext cx="3962400" cy="412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Micro Change: How </a:t>
            </a:r>
            <a:r>
              <a:rPr lang="en-US" dirty="0">
                <a:solidFill>
                  <a:schemeClr val="bg1"/>
                </a:solidFill>
              </a:rPr>
              <a:t>I am impacted</a:t>
            </a:r>
          </a:p>
        </p:txBody>
      </p:sp>
      <p:sp>
        <p:nvSpPr>
          <p:cNvPr id="18" name="Rectangle 17"/>
          <p:cNvSpPr/>
          <p:nvPr/>
        </p:nvSpPr>
        <p:spPr>
          <a:xfrm>
            <a:off x="2971800" y="5334000"/>
            <a:ext cx="3733800" cy="29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Organizational </a:t>
            </a:r>
            <a:r>
              <a:rPr lang="en-US" dirty="0" smtClean="0">
                <a:solidFill>
                  <a:schemeClr val="bg1"/>
                </a:solidFill>
              </a:rPr>
              <a:t>Change: Impact </a:t>
            </a:r>
            <a:endParaRPr lang="en-US" dirty="0">
              <a:solidFill>
                <a:schemeClr val="bg1"/>
              </a:solidFill>
            </a:endParaRPr>
          </a:p>
        </p:txBody>
      </p:sp>
    </p:spTree>
    <p:extLst>
      <p:ext uri="{BB962C8B-B14F-4D97-AF65-F5344CB8AC3E}">
        <p14:creationId xmlns:p14="http://schemas.microsoft.com/office/powerpoint/2010/main" val="2489102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3"/>
          <p:cNvSpPr>
            <a:spLocks noChangeArrowheads="1"/>
          </p:cNvSpPr>
          <p:nvPr/>
        </p:nvSpPr>
        <p:spPr bwMode="auto">
          <a:xfrm>
            <a:off x="1066800" y="990600"/>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sz="2200">
                <a:solidFill>
                  <a:srgbClr val="002060"/>
                </a:solidFill>
                <a:latin typeface="Arial" pitchFamily="34" charset="0"/>
                <a:cs typeface="Arial" pitchFamily="34" charset="0"/>
              </a:rPr>
              <a:t>Build commitment with stakeholders with a two phase, seven step approach</a:t>
            </a:r>
            <a:endParaRPr lang="en-CA" sz="2200">
              <a:solidFill>
                <a:srgbClr val="002060"/>
              </a:solidFill>
              <a:latin typeface="Arial" pitchFamily="34" charset="0"/>
              <a:cs typeface="Arial" pitchFamily="34" charset="0"/>
            </a:endParaRPr>
          </a:p>
        </p:txBody>
      </p:sp>
      <p:sp>
        <p:nvSpPr>
          <p:cNvPr id="14339" name="Rectangle 2"/>
          <p:cNvSpPr>
            <a:spLocks noGrp="1" noChangeArrowheads="1"/>
          </p:cNvSpPr>
          <p:nvPr>
            <p:ph type="title" idx="4294967295"/>
          </p:nvPr>
        </p:nvSpPr>
        <p:spPr>
          <a:xfrm>
            <a:off x="1239838" y="20782"/>
            <a:ext cx="7086600" cy="609600"/>
          </a:xfrm>
        </p:spPr>
        <p:txBody>
          <a:bodyPr>
            <a:normAutofit fontScale="90000"/>
          </a:bodyPr>
          <a:lstStyle/>
          <a:p>
            <a:pPr eaLnBrk="1" hangingPunct="1"/>
            <a:r>
              <a:rPr lang="en-US" dirty="0" smtClean="0"/>
              <a:t>Setting the Stage for Change</a:t>
            </a:r>
          </a:p>
        </p:txBody>
      </p:sp>
      <p:pic>
        <p:nvPicPr>
          <p:cNvPr id="14340" name="Picture 6" descr="brack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57425"/>
            <a:ext cx="27701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7"/>
          <p:cNvSpPr>
            <a:spLocks noChangeArrowheads="1"/>
          </p:cNvSpPr>
          <p:nvPr/>
        </p:nvSpPr>
        <p:spPr bwMode="auto">
          <a:xfrm>
            <a:off x="1930400" y="1952625"/>
            <a:ext cx="8048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CA" sz="2200"/>
              <a:t>Align</a:t>
            </a:r>
          </a:p>
        </p:txBody>
      </p:sp>
      <p:pic>
        <p:nvPicPr>
          <p:cNvPr id="14342" name="Picture 8" descr="brack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09800"/>
            <a:ext cx="4572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7"/>
          <p:cNvSpPr>
            <a:spLocks noChangeArrowheads="1"/>
          </p:cNvSpPr>
          <p:nvPr/>
        </p:nvSpPr>
        <p:spPr bwMode="auto">
          <a:xfrm>
            <a:off x="5394325" y="1952625"/>
            <a:ext cx="1193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CA" sz="2200"/>
              <a:t>Execute</a:t>
            </a:r>
          </a:p>
        </p:txBody>
      </p:sp>
      <p:pic>
        <p:nvPicPr>
          <p:cNvPr id="14344" name="Picture 25" descr="ExperienceChange_model_2010_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3" y="3025775"/>
            <a:ext cx="80152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17"/>
          <p:cNvSpPr>
            <a:spLocks noChangeArrowheads="1"/>
          </p:cNvSpPr>
          <p:nvPr/>
        </p:nvSpPr>
        <p:spPr bwMode="auto">
          <a:xfrm>
            <a:off x="1239838" y="4265613"/>
            <a:ext cx="15795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CA" sz="800">
                <a:solidFill>
                  <a:srgbClr val="888B6F"/>
                </a:solidFill>
              </a:rPr>
              <a:t>ALIGN KEY STAKEHOLDERS</a:t>
            </a:r>
          </a:p>
        </p:txBody>
      </p:sp>
      <p:sp>
        <p:nvSpPr>
          <p:cNvPr id="14346" name="Rectangle 17"/>
          <p:cNvSpPr>
            <a:spLocks noChangeArrowheads="1"/>
          </p:cNvSpPr>
          <p:nvPr/>
        </p:nvSpPr>
        <p:spPr bwMode="auto">
          <a:xfrm>
            <a:off x="4495800" y="4265613"/>
            <a:ext cx="19272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CA" sz="800">
                <a:solidFill>
                  <a:srgbClr val="EBE8D4"/>
                </a:solidFill>
              </a:rPr>
              <a:t>EXECUTE ACROSS ORGANIZATION</a:t>
            </a:r>
          </a:p>
        </p:txBody>
      </p:sp>
      <p:sp>
        <p:nvSpPr>
          <p:cNvPr id="14347" name="AutoShape 28"/>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14348" name="AutoShape 29"/>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14349" name="AutoShape 30"/>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14350" name="AutoShape 31"/>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14351" name="AutoShape 32"/>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14352" name="AutoShape 33"/>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14353" name="AutoShape 34"/>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14354" name="Slide Number Placeholder 18"/>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E3D40D-F005-43FD-B53A-736335F82E97}" type="slidenum">
              <a:rPr lang="en-US" sz="1000" smtClean="0">
                <a:latin typeface="Arial" pitchFamily="34" charset="0"/>
              </a:rPr>
              <a:pPr eaLnBrk="1" hangingPunct="1"/>
              <a:t>25</a:t>
            </a:fld>
            <a:endParaRPr lang="en-US" sz="1000" smtClean="0">
              <a:latin typeface="Arial" pitchFamily="34" charset="0"/>
            </a:endParaRPr>
          </a:p>
        </p:txBody>
      </p:sp>
    </p:spTree>
    <p:extLst>
      <p:ext uri="{BB962C8B-B14F-4D97-AF65-F5344CB8AC3E}">
        <p14:creationId xmlns:p14="http://schemas.microsoft.com/office/powerpoint/2010/main" val="30761747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ChangeArrowheads="1"/>
          </p:cNvSpPr>
          <p:nvPr/>
        </p:nvSpPr>
        <p:spPr bwMode="auto">
          <a:xfrm>
            <a:off x="2286000" y="990600"/>
            <a:ext cx="6858000" cy="5867400"/>
          </a:xfrm>
          <a:prstGeom prst="rect">
            <a:avLst/>
          </a:prstGeom>
          <a:noFill/>
          <a:ln w="9525">
            <a:noFill/>
            <a:miter lim="800000"/>
            <a:headEnd/>
            <a:tailEnd/>
          </a:ln>
        </p:spPr>
        <p:txBody>
          <a:bodyPr lIns="92075" tIns="46038" rIns="92075" bIns="46038"/>
          <a:lstStyle/>
          <a:p>
            <a:pPr>
              <a:defRPr/>
            </a:pPr>
            <a:r>
              <a:rPr lang="en-CA" sz="2200" b="1" dirty="0">
                <a:solidFill>
                  <a:srgbClr val="002060"/>
                </a:solidFill>
                <a:latin typeface="Arial" pitchFamily="34" charset="0"/>
                <a:cs typeface="Arial" pitchFamily="34" charset="0"/>
              </a:rPr>
              <a:t>Gather information </a:t>
            </a:r>
          </a:p>
          <a:p>
            <a:pPr marL="231775">
              <a:defRPr/>
            </a:pPr>
            <a:r>
              <a:rPr lang="en-US" sz="1800" dirty="0">
                <a:latin typeface="Arial" pitchFamily="34" charset="0"/>
                <a:cs typeface="Arial" pitchFamily="34" charset="0"/>
              </a:rPr>
              <a:t>Interviews with leaders, managers, and front-line employees</a:t>
            </a:r>
          </a:p>
          <a:p>
            <a:pPr marL="630238" indent="-398463">
              <a:defRPr/>
            </a:pPr>
            <a:r>
              <a:rPr lang="en-US" sz="1800" dirty="0">
                <a:latin typeface="Arial" pitchFamily="34" charset="0"/>
                <a:cs typeface="Arial" pitchFamily="34" charset="0"/>
              </a:rPr>
              <a:t>Speak with customers and non-customers</a:t>
            </a:r>
          </a:p>
          <a:p>
            <a:pPr marL="231775">
              <a:defRPr/>
            </a:pPr>
            <a:r>
              <a:rPr lang="en-US" sz="1800" dirty="0">
                <a:latin typeface="Arial" pitchFamily="34" charset="0"/>
                <a:cs typeface="Arial" pitchFamily="34" charset="0"/>
              </a:rPr>
              <a:t>Benchmark competitors and other organizations.</a:t>
            </a:r>
          </a:p>
          <a:p>
            <a:pPr>
              <a:defRPr/>
            </a:pPr>
            <a:endParaRPr lang="en-US" sz="2200" i="1" dirty="0">
              <a:latin typeface="Arial" pitchFamily="34" charset="0"/>
              <a:cs typeface="Arial" pitchFamily="34" charset="0"/>
            </a:endParaRPr>
          </a:p>
          <a:p>
            <a:pPr>
              <a:defRPr/>
            </a:pPr>
            <a:r>
              <a:rPr lang="en-US" sz="2200" b="1" dirty="0">
                <a:solidFill>
                  <a:srgbClr val="002060"/>
                </a:solidFill>
                <a:latin typeface="Arial" pitchFamily="34" charset="0"/>
                <a:cs typeface="Arial" pitchFamily="34" charset="0"/>
              </a:rPr>
              <a:t>Identify the Problem</a:t>
            </a:r>
          </a:p>
          <a:p>
            <a:pPr marL="231775">
              <a:defRPr/>
            </a:pPr>
            <a:r>
              <a:rPr lang="en-US" sz="1800" dirty="0">
                <a:latin typeface="Arial" pitchFamily="34" charset="0"/>
                <a:cs typeface="Arial" pitchFamily="34" charset="0"/>
              </a:rPr>
              <a:t>Determine root causes and not symptoms. </a:t>
            </a:r>
          </a:p>
          <a:p>
            <a:pPr marL="231775">
              <a:defRPr/>
            </a:pPr>
            <a:r>
              <a:rPr lang="en-CA" sz="1800" dirty="0">
                <a:latin typeface="Arial" pitchFamily="34" charset="0"/>
                <a:cs typeface="Arial" pitchFamily="34" charset="0"/>
              </a:rPr>
              <a:t>If your diagnosis is wrong, then everything that follows </a:t>
            </a:r>
            <a:br>
              <a:rPr lang="en-CA" sz="1800" dirty="0">
                <a:latin typeface="Arial" pitchFamily="34" charset="0"/>
                <a:cs typeface="Arial" pitchFamily="34" charset="0"/>
              </a:rPr>
            </a:br>
            <a:r>
              <a:rPr lang="en-CA" sz="1800" dirty="0">
                <a:latin typeface="Arial" pitchFamily="34" charset="0"/>
                <a:cs typeface="Arial" pitchFamily="34" charset="0"/>
              </a:rPr>
              <a:t>will be off track</a:t>
            </a:r>
            <a:endParaRPr lang="en-US" sz="1800" dirty="0">
              <a:latin typeface="Arial" pitchFamily="34" charset="0"/>
              <a:cs typeface="Arial" pitchFamily="34" charset="0"/>
            </a:endParaRPr>
          </a:p>
          <a:p>
            <a:pPr>
              <a:defRPr/>
            </a:pPr>
            <a:endParaRPr lang="en-US" sz="1800" dirty="0">
              <a:latin typeface="Arial" pitchFamily="34" charset="0"/>
              <a:cs typeface="Arial" pitchFamily="34" charset="0"/>
            </a:endParaRPr>
          </a:p>
          <a:p>
            <a:pPr>
              <a:defRPr/>
            </a:pPr>
            <a:r>
              <a:rPr lang="en-US" sz="2200" b="1" dirty="0">
                <a:solidFill>
                  <a:srgbClr val="002060"/>
                </a:solidFill>
                <a:latin typeface="Arial" pitchFamily="34" charset="0"/>
                <a:cs typeface="Arial" pitchFamily="34" charset="0"/>
              </a:rPr>
              <a:t>Share information with key stakeholders</a:t>
            </a:r>
          </a:p>
          <a:p>
            <a:pPr marL="231775">
              <a:defRPr/>
            </a:pPr>
            <a:r>
              <a:rPr lang="en-US" sz="1800" dirty="0">
                <a:latin typeface="Arial" pitchFamily="34" charset="0"/>
                <a:cs typeface="Arial" pitchFamily="34" charset="0"/>
              </a:rPr>
              <a:t>Create alignment with key stakeholders by sharing an honest assessment of the current state.</a:t>
            </a:r>
          </a:p>
          <a:p>
            <a:pPr>
              <a:defRPr/>
            </a:pPr>
            <a:endParaRPr lang="en-US" sz="1800" i="1" dirty="0"/>
          </a:p>
        </p:txBody>
      </p:sp>
      <p:sp>
        <p:nvSpPr>
          <p:cNvPr id="15363" name="Rectangle 2"/>
          <p:cNvSpPr>
            <a:spLocks noGrp="1" noChangeArrowheads="1"/>
          </p:cNvSpPr>
          <p:nvPr>
            <p:ph type="title" idx="4294967295"/>
          </p:nvPr>
        </p:nvSpPr>
        <p:spPr>
          <a:xfrm>
            <a:off x="0" y="93663"/>
            <a:ext cx="6646863" cy="609600"/>
          </a:xfrm>
        </p:spPr>
        <p:txBody>
          <a:bodyPr>
            <a:normAutofit fontScale="90000"/>
          </a:bodyPr>
          <a:lstStyle/>
          <a:p>
            <a:pPr eaLnBrk="1" hangingPunct="1"/>
            <a:r>
              <a:rPr lang="en-US" smtClean="0"/>
              <a:t>1. Understand</a:t>
            </a:r>
          </a:p>
        </p:txBody>
      </p:sp>
      <p:pic>
        <p:nvPicPr>
          <p:cNvPr id="15364"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16668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18"/>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15366" name="AutoShape 19"/>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15367" name="AutoShape 20"/>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15368" name="AutoShape 21"/>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15369" name="AutoShape 22"/>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15370" name="AutoShape 23"/>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15371" name="AutoShape 24"/>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15372" name="Slide Number Placeholder 12"/>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A38758C-1C80-4F94-86C1-B35496E4A4DB}" type="slidenum">
              <a:rPr lang="en-US" sz="1000" smtClean="0">
                <a:latin typeface="Arial" pitchFamily="34" charset="0"/>
              </a:rPr>
              <a:pPr eaLnBrk="1" hangingPunct="1"/>
              <a:t>26</a:t>
            </a:fld>
            <a:endParaRPr lang="en-US" sz="1000" smtClean="0">
              <a:latin typeface="Arial" pitchFamily="34" charset="0"/>
            </a:endParaRPr>
          </a:p>
        </p:txBody>
      </p:sp>
    </p:spTree>
    <p:extLst>
      <p:ext uri="{BB962C8B-B14F-4D97-AF65-F5344CB8AC3E}">
        <p14:creationId xmlns:p14="http://schemas.microsoft.com/office/powerpoint/2010/main" val="27322191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28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72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28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282">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728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2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
          <p:cNvSpPr>
            <a:spLocks noChangeArrowheads="1"/>
          </p:cNvSpPr>
          <p:nvPr/>
        </p:nvSpPr>
        <p:spPr bwMode="auto">
          <a:xfrm>
            <a:off x="2286000" y="1143000"/>
            <a:ext cx="5562600" cy="4267200"/>
          </a:xfrm>
          <a:prstGeom prst="rect">
            <a:avLst/>
          </a:prstGeom>
          <a:noFill/>
          <a:ln w="9525">
            <a:noFill/>
            <a:miter lim="800000"/>
            <a:headEnd/>
            <a:tailEnd/>
          </a:ln>
        </p:spPr>
        <p:txBody>
          <a:bodyPr lIns="92075" tIns="46038" rIns="92075" bIns="46038"/>
          <a:lstStyle/>
          <a:p>
            <a:pPr>
              <a:defRPr/>
            </a:pPr>
            <a:r>
              <a:rPr lang="en-US" sz="2200" b="1" dirty="0">
                <a:solidFill>
                  <a:srgbClr val="002060"/>
                </a:solidFill>
                <a:latin typeface="Arial" pitchFamily="34" charset="0"/>
                <a:cs typeface="Arial" pitchFamily="34" charset="0"/>
              </a:rPr>
              <a:t>Stakeholder Mapping</a:t>
            </a:r>
          </a:p>
          <a:p>
            <a:pPr marL="231775" lvl="1">
              <a:defRPr/>
            </a:pPr>
            <a:r>
              <a:rPr lang="en-US" sz="2200" dirty="0">
                <a:latin typeface="Arial" pitchFamily="34" charset="0"/>
                <a:cs typeface="Arial" pitchFamily="34" charset="0"/>
              </a:rPr>
              <a:t>Assess stakeholder support and resistance to get a snapshot of the organization’s readiness to change</a:t>
            </a:r>
            <a:endParaRPr lang="en-CA" sz="2200" dirty="0">
              <a:latin typeface="Arial" pitchFamily="34" charset="0"/>
              <a:cs typeface="Arial" pitchFamily="34" charset="0"/>
            </a:endParaRPr>
          </a:p>
          <a:p>
            <a:pPr>
              <a:defRPr/>
            </a:pPr>
            <a:endParaRPr lang="en-CA" sz="2200" dirty="0">
              <a:latin typeface="Arial" pitchFamily="34" charset="0"/>
              <a:cs typeface="Arial" pitchFamily="34" charset="0"/>
            </a:endParaRPr>
          </a:p>
          <a:p>
            <a:pPr>
              <a:defRPr/>
            </a:pPr>
            <a:r>
              <a:rPr lang="en-CA" sz="2200" b="1" dirty="0">
                <a:solidFill>
                  <a:srgbClr val="002060"/>
                </a:solidFill>
                <a:latin typeface="Arial" pitchFamily="34" charset="0"/>
                <a:cs typeface="Arial" pitchFamily="34" charset="0"/>
              </a:rPr>
              <a:t>Select Change Agent</a:t>
            </a:r>
            <a:endParaRPr lang="en-CA" sz="2200" dirty="0">
              <a:solidFill>
                <a:srgbClr val="002060"/>
              </a:solidFill>
              <a:latin typeface="Arial" pitchFamily="34" charset="0"/>
              <a:cs typeface="Arial" pitchFamily="34" charset="0"/>
            </a:endParaRPr>
          </a:p>
          <a:p>
            <a:pPr marL="231775" lvl="1">
              <a:defRPr/>
            </a:pPr>
            <a:r>
              <a:rPr lang="en-CA" sz="2200" dirty="0">
                <a:latin typeface="Arial" pitchFamily="34" charset="0"/>
                <a:cs typeface="Arial" pitchFamily="34" charset="0"/>
              </a:rPr>
              <a:t>Visioning, Motivating, Empowering, Managing</a:t>
            </a:r>
          </a:p>
          <a:p>
            <a:pPr marL="460375" lvl="1">
              <a:defRPr/>
            </a:pPr>
            <a:endParaRPr lang="en-CA" sz="2200" dirty="0">
              <a:latin typeface="Arial" pitchFamily="34" charset="0"/>
              <a:cs typeface="Arial" pitchFamily="34" charset="0"/>
            </a:endParaRPr>
          </a:p>
          <a:p>
            <a:pPr>
              <a:defRPr/>
            </a:pPr>
            <a:r>
              <a:rPr lang="en-CA" sz="2200" b="1" dirty="0">
                <a:solidFill>
                  <a:srgbClr val="002060"/>
                </a:solidFill>
                <a:latin typeface="Arial" pitchFamily="34" charset="0"/>
                <a:cs typeface="Arial" pitchFamily="34" charset="0"/>
              </a:rPr>
              <a:t>Build Change Team</a:t>
            </a:r>
          </a:p>
          <a:p>
            <a:pPr marL="231775" lvl="1">
              <a:defRPr/>
            </a:pPr>
            <a:r>
              <a:rPr lang="en-CA" sz="2200" dirty="0">
                <a:latin typeface="Arial" pitchFamily="34" charset="0"/>
                <a:cs typeface="Arial" pitchFamily="34" charset="0"/>
              </a:rPr>
              <a:t>Leadership, Position power, Expertise, Credibility, Management *</a:t>
            </a:r>
          </a:p>
          <a:p>
            <a:pPr marL="460375" lvl="1">
              <a:defRPr/>
            </a:pPr>
            <a:endParaRPr lang="en-CA" sz="2200" dirty="0">
              <a:latin typeface="Arial" pitchFamily="34" charset="0"/>
              <a:cs typeface="Arial" pitchFamily="34" charset="0"/>
            </a:endParaRPr>
          </a:p>
          <a:p>
            <a:pPr>
              <a:defRPr/>
            </a:pPr>
            <a:endParaRPr lang="en-CA" sz="2200" dirty="0"/>
          </a:p>
          <a:p>
            <a:pPr>
              <a:defRPr/>
            </a:pPr>
            <a:endParaRPr lang="en-CA" sz="2200" dirty="0"/>
          </a:p>
        </p:txBody>
      </p:sp>
      <p:sp>
        <p:nvSpPr>
          <p:cNvPr id="16387" name="Rectangle 2"/>
          <p:cNvSpPr>
            <a:spLocks noGrp="1" noChangeArrowheads="1"/>
          </p:cNvSpPr>
          <p:nvPr>
            <p:ph type="title" idx="4294967295"/>
          </p:nvPr>
        </p:nvSpPr>
        <p:spPr>
          <a:xfrm>
            <a:off x="0" y="76200"/>
            <a:ext cx="4953000" cy="609600"/>
          </a:xfrm>
        </p:spPr>
        <p:txBody>
          <a:bodyPr>
            <a:normAutofit fontScale="90000"/>
          </a:bodyPr>
          <a:lstStyle/>
          <a:p>
            <a:pPr eaLnBrk="1" hangingPunct="1"/>
            <a:r>
              <a:rPr lang="en-US" smtClean="0"/>
              <a:t>2. Enlist</a:t>
            </a:r>
          </a:p>
        </p:txBody>
      </p:sp>
      <p:sp>
        <p:nvSpPr>
          <p:cNvPr id="16388" name="Text Box 5"/>
          <p:cNvSpPr txBox="1">
            <a:spLocks noChangeArrowheads="1"/>
          </p:cNvSpPr>
          <p:nvPr/>
        </p:nvSpPr>
        <p:spPr bwMode="auto">
          <a:xfrm>
            <a:off x="5943600" y="5867400"/>
            <a:ext cx="287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 Source:  John Kotter, </a:t>
            </a:r>
            <a:r>
              <a:rPr lang="en-US" sz="1200" i="1"/>
              <a:t>Leading Change</a:t>
            </a:r>
            <a:endParaRPr lang="en-US" sz="1200"/>
          </a:p>
        </p:txBody>
      </p:sp>
      <p:pic>
        <p:nvPicPr>
          <p:cNvPr id="16389"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8363"/>
            <a:ext cx="16002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Slide Number Placeholder 6"/>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B53A9F-000F-47F3-9E57-E60B3A97D95E}" type="slidenum">
              <a:rPr lang="en-US" sz="1000" smtClean="0">
                <a:latin typeface="Arial" pitchFamily="34" charset="0"/>
              </a:rPr>
              <a:pPr eaLnBrk="1" hangingPunct="1"/>
              <a:t>27</a:t>
            </a:fld>
            <a:endParaRPr lang="en-US" sz="1000" smtClean="0">
              <a:latin typeface="Arial" pitchFamily="34" charset="0"/>
            </a:endParaRPr>
          </a:p>
        </p:txBody>
      </p:sp>
    </p:spTree>
    <p:extLst>
      <p:ext uri="{BB962C8B-B14F-4D97-AF65-F5344CB8AC3E}">
        <p14:creationId xmlns:p14="http://schemas.microsoft.com/office/powerpoint/2010/main" val="213349726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0" descr="roundBoxCh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524000"/>
            <a:ext cx="58816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idx="4294967295"/>
          </p:nvPr>
        </p:nvSpPr>
        <p:spPr>
          <a:xfrm>
            <a:off x="0" y="76200"/>
            <a:ext cx="6078538" cy="609600"/>
          </a:xfrm>
        </p:spPr>
        <p:txBody>
          <a:bodyPr>
            <a:normAutofit fontScale="90000"/>
          </a:bodyPr>
          <a:lstStyle/>
          <a:p>
            <a:pPr eaLnBrk="1" hangingPunct="1"/>
            <a:r>
              <a:rPr lang="en-US" smtClean="0"/>
              <a:t>2. Enlist – Assess Resistance</a:t>
            </a:r>
          </a:p>
        </p:txBody>
      </p:sp>
      <p:sp>
        <p:nvSpPr>
          <p:cNvPr id="17412" name="AutoShape 21"/>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17413" name="AutoShape 22"/>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17414" name="AutoShape 23"/>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17415" name="AutoShape 24"/>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17416" name="AutoShape 25"/>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17417" name="AutoShape 26"/>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17418" name="AutoShape 27"/>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solidFill>
                  <a:schemeClr val="bg1"/>
                </a:solidFill>
              </a:rPr>
              <a:t>Case &amp; Theory</a:t>
            </a:r>
          </a:p>
        </p:txBody>
      </p:sp>
      <p:sp>
        <p:nvSpPr>
          <p:cNvPr id="17419" name="Slide Number Placeholder 12"/>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9D65AE-8F26-425A-9439-1C40FA6D352F}" type="slidenum">
              <a:rPr lang="en-US" sz="1000" smtClean="0">
                <a:latin typeface="Arial" pitchFamily="34" charset="0"/>
              </a:rPr>
              <a:pPr eaLnBrk="1" hangingPunct="1"/>
              <a:t>28</a:t>
            </a:fld>
            <a:endParaRPr lang="en-US" sz="1000" smtClean="0">
              <a:latin typeface="Arial" pitchFamily="34" charset="0"/>
            </a:endParaRPr>
          </a:p>
        </p:txBody>
      </p:sp>
      <p:pic>
        <p:nvPicPr>
          <p:cNvPr id="17420" name="Picture 4"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90713"/>
            <a:ext cx="16002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8922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9" descr="roundBox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524000"/>
            <a:ext cx="58816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idx="4294967295"/>
          </p:nvPr>
        </p:nvSpPr>
        <p:spPr>
          <a:xfrm>
            <a:off x="0" y="76200"/>
            <a:ext cx="6078538" cy="609600"/>
          </a:xfrm>
        </p:spPr>
        <p:txBody>
          <a:bodyPr>
            <a:normAutofit fontScale="90000"/>
          </a:bodyPr>
          <a:lstStyle/>
          <a:p>
            <a:pPr eaLnBrk="1" hangingPunct="1"/>
            <a:r>
              <a:rPr lang="en-US" smtClean="0"/>
              <a:t>2. Enlist – Assess Resistance</a:t>
            </a:r>
          </a:p>
        </p:txBody>
      </p:sp>
      <p:sp>
        <p:nvSpPr>
          <p:cNvPr id="18436" name="AutoShape 20"/>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18437" name="AutoShape 21"/>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18438" name="AutoShape 22"/>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18439" name="AutoShape 23"/>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18440" name="AutoShape 24"/>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18441" name="AutoShape 25"/>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18442" name="AutoShape 26"/>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18443" name="Slide Number Placeholder 12"/>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AE625A-EB86-492D-AF2F-FB1B4687A229}" type="slidenum">
              <a:rPr lang="en-US" sz="1000" smtClean="0">
                <a:latin typeface="Arial" pitchFamily="34" charset="0"/>
              </a:rPr>
              <a:pPr eaLnBrk="1" hangingPunct="1"/>
              <a:t>29</a:t>
            </a:fld>
            <a:endParaRPr lang="en-US" sz="1000" smtClean="0">
              <a:latin typeface="Arial" pitchFamily="34" charset="0"/>
            </a:endParaRPr>
          </a:p>
        </p:txBody>
      </p:sp>
      <p:pic>
        <p:nvPicPr>
          <p:cNvPr id="18444" name="Picture 4"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90713"/>
            <a:ext cx="16002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4734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92162"/>
          </a:xfrm>
        </p:spPr>
        <p:txBody>
          <a:bodyPr>
            <a:normAutofit/>
          </a:bodyPr>
          <a:lstStyle/>
          <a:p>
            <a:pPr eaLnBrk="1" hangingPunct="1"/>
            <a:r>
              <a:rPr lang="en-US" sz="3600" b="1" dirty="0" smtClean="0">
                <a:solidFill>
                  <a:schemeClr val="tx1"/>
                </a:solidFill>
              </a:rPr>
              <a:t>               Program Objectives</a:t>
            </a:r>
          </a:p>
        </p:txBody>
      </p:sp>
      <p:sp>
        <p:nvSpPr>
          <p:cNvPr id="5" name="Slide Number Placeholder 5"/>
          <p:cNvSpPr>
            <a:spLocks noGrp="1"/>
          </p:cNvSpPr>
          <p:nvPr>
            <p:ph type="sldNum" sz="quarter" idx="12"/>
          </p:nvPr>
        </p:nvSpPr>
        <p:spPr/>
        <p:txBody>
          <a:bodyPr/>
          <a:lstStyle/>
          <a:p>
            <a:pPr>
              <a:defRPr/>
            </a:pPr>
            <a:fld id="{C20347C5-4FC1-4507-A3D7-3C5307E67FFE}" type="slidenum">
              <a:rPr lang="en-US"/>
              <a:pPr>
                <a:defRPr/>
              </a:pPr>
              <a:t>3</a:t>
            </a:fld>
            <a:endParaRPr lang="en-US"/>
          </a:p>
        </p:txBody>
      </p:sp>
      <p:sp>
        <p:nvSpPr>
          <p:cNvPr id="12292" name="Rectangle 3"/>
          <p:cNvSpPr>
            <a:spLocks noGrp="1" noChangeArrowheads="1"/>
          </p:cNvSpPr>
          <p:nvPr>
            <p:ph sz="quarter" idx="1"/>
          </p:nvPr>
        </p:nvSpPr>
        <p:spPr>
          <a:xfrm>
            <a:off x="381000" y="1371600"/>
            <a:ext cx="8458200" cy="4876800"/>
          </a:xfrm>
        </p:spPr>
        <p:txBody>
          <a:bodyPr>
            <a:normAutofit/>
          </a:bodyPr>
          <a:lstStyle/>
          <a:p>
            <a:pPr eaLnBrk="1" hangingPunct="1">
              <a:lnSpc>
                <a:spcPct val="90000"/>
              </a:lnSpc>
              <a:buFont typeface="Wingdings" pitchFamily="2" charset="2"/>
              <a:buChar char="q"/>
            </a:pPr>
            <a:r>
              <a:rPr lang="en-US" sz="2400" b="1" dirty="0" smtClean="0"/>
              <a:t>Culture Assessment: What characterizes our organization? Work unit? </a:t>
            </a:r>
          </a:p>
          <a:p>
            <a:pPr eaLnBrk="1" hangingPunct="1">
              <a:lnSpc>
                <a:spcPct val="90000"/>
              </a:lnSpc>
              <a:buFont typeface="Wingdings" pitchFamily="2" charset="2"/>
              <a:buChar char="q"/>
            </a:pPr>
            <a:r>
              <a:rPr lang="en-US" sz="2400" b="1" dirty="0" smtClean="0"/>
              <a:t>Review values, norms, processes </a:t>
            </a:r>
          </a:p>
          <a:p>
            <a:pPr eaLnBrk="1" hangingPunct="1">
              <a:lnSpc>
                <a:spcPct val="90000"/>
              </a:lnSpc>
              <a:buFont typeface="Wingdings" pitchFamily="2" charset="2"/>
              <a:buChar char="q"/>
            </a:pPr>
            <a:r>
              <a:rPr lang="en-US" sz="2400" b="1" dirty="0" smtClean="0"/>
              <a:t>Creating a Culture Profile.   </a:t>
            </a:r>
          </a:p>
          <a:p>
            <a:pPr eaLnBrk="1" hangingPunct="1">
              <a:lnSpc>
                <a:spcPct val="90000"/>
              </a:lnSpc>
              <a:buFont typeface="Wingdings" pitchFamily="2" charset="2"/>
              <a:buChar char="q"/>
            </a:pPr>
            <a:r>
              <a:rPr lang="en-US" sz="2400" b="1" dirty="0" smtClean="0"/>
              <a:t>Change leadership in review: competencies, characteristics. </a:t>
            </a:r>
          </a:p>
          <a:p>
            <a:pPr eaLnBrk="1" hangingPunct="1">
              <a:lnSpc>
                <a:spcPct val="90000"/>
              </a:lnSpc>
              <a:buFont typeface="Wingdings" pitchFamily="2" charset="2"/>
              <a:buChar char="q"/>
            </a:pPr>
            <a:r>
              <a:rPr lang="en-US" sz="2400" b="1" dirty="0" smtClean="0"/>
              <a:t>Drawing a connection between ‘Organizational Energy’ and success.</a:t>
            </a:r>
          </a:p>
          <a:p>
            <a:pPr eaLnBrk="1" hangingPunct="1">
              <a:lnSpc>
                <a:spcPct val="90000"/>
              </a:lnSpc>
              <a:buFont typeface="Wingdings" pitchFamily="2" charset="2"/>
              <a:buChar char="q"/>
            </a:pPr>
            <a:r>
              <a:rPr lang="en-US" sz="2400" b="1" dirty="0" smtClean="0"/>
              <a:t>The Change Process. </a:t>
            </a:r>
          </a:p>
          <a:p>
            <a:pPr eaLnBrk="1" hangingPunct="1">
              <a:lnSpc>
                <a:spcPct val="90000"/>
              </a:lnSpc>
              <a:buFont typeface="Wingdings" pitchFamily="2" charset="2"/>
              <a:buChar char="q"/>
            </a:pPr>
            <a:r>
              <a:rPr lang="en-US" sz="2400" b="1" dirty="0" smtClean="0"/>
              <a:t>Telltales of high performance teams. </a:t>
            </a:r>
          </a:p>
          <a:p>
            <a:pPr eaLnBrk="1" hangingPunct="1">
              <a:lnSpc>
                <a:spcPct val="90000"/>
              </a:lnSpc>
              <a:buFont typeface="Wingdings" pitchFamily="2" charset="2"/>
              <a:buChar char="q"/>
            </a:pPr>
            <a:r>
              <a:rPr lang="en-US" sz="2400" b="1" dirty="0" smtClean="0"/>
              <a:t>Examples of successful organizations.</a:t>
            </a:r>
          </a:p>
          <a:p>
            <a:pPr eaLnBrk="1" hangingPunct="1">
              <a:lnSpc>
                <a:spcPct val="90000"/>
              </a:lnSpc>
              <a:buFont typeface="Wingdings" pitchFamily="2" charset="2"/>
              <a:buChar char="q"/>
            </a:pPr>
            <a:r>
              <a:rPr lang="en-US" sz="2400" b="1" dirty="0" smtClean="0"/>
              <a:t>Motivation 3.0 </a:t>
            </a:r>
            <a:endParaRPr lang="en-US" sz="2400" i="1" dirty="0" smtClean="0"/>
          </a:p>
          <a:p>
            <a:pPr eaLnBrk="1" hangingPunct="1">
              <a:lnSpc>
                <a:spcPct val="90000"/>
              </a:lnSpc>
              <a:buFont typeface="Wingdings" pitchFamily="2" charset="2"/>
              <a:buChar char="q"/>
            </a:pPr>
            <a:r>
              <a:rPr lang="en-US" sz="2400" b="1" dirty="0" smtClean="0"/>
              <a:t>All change is self-change. </a:t>
            </a:r>
          </a:p>
          <a:p>
            <a:pPr eaLnBrk="1" hangingPunct="1">
              <a:lnSpc>
                <a:spcPct val="90000"/>
              </a:lnSpc>
              <a:buFont typeface="Wingdings" pitchFamily="2" charset="2"/>
              <a:buChar char="q"/>
            </a:pPr>
            <a:endParaRPr lang="en-US" sz="2000" b="1" dirty="0" smtClean="0"/>
          </a:p>
          <a:p>
            <a:pPr eaLnBrk="1" hangingPunct="1">
              <a:lnSpc>
                <a:spcPct val="90000"/>
              </a:lnSpc>
              <a:buFont typeface="Wingdings" pitchFamily="2" charset="2"/>
              <a:buChar char="q"/>
            </a:pPr>
            <a:endParaRPr lang="en-US" sz="2000" b="1" dirty="0" smtClean="0"/>
          </a:p>
          <a:p>
            <a:pPr eaLnBrk="1" hangingPunct="1">
              <a:lnSpc>
                <a:spcPct val="90000"/>
              </a:lnSpc>
              <a:buFont typeface="Wingdings 2" pitchFamily="18" charset="2"/>
              <a:buNone/>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p:txBody>
      </p:sp>
      <p:pic>
        <p:nvPicPr>
          <p:cNvPr id="12293" name="Picture 4" descr="MCj04125720000[1]"/>
          <p:cNvPicPr>
            <a:picLocks noChangeAspect="1" noChangeArrowheads="1"/>
          </p:cNvPicPr>
          <p:nvPr/>
        </p:nvPicPr>
        <p:blipFill>
          <a:blip r:embed="rId3" cstate="print"/>
          <a:srcRect/>
          <a:stretch>
            <a:fillRect/>
          </a:stretch>
        </p:blipFill>
        <p:spPr bwMode="auto">
          <a:xfrm>
            <a:off x="7162800" y="0"/>
            <a:ext cx="1663700" cy="1295400"/>
          </a:xfrm>
          <a:prstGeom prst="rect">
            <a:avLst/>
          </a:prstGeom>
          <a:noFill/>
          <a:ln w="9525">
            <a:noFill/>
            <a:miter lim="800000"/>
            <a:headEnd/>
            <a:tailEnd/>
          </a:ln>
        </p:spPr>
      </p:pic>
    </p:spTree>
    <p:extLst>
      <p:ext uri="{BB962C8B-B14F-4D97-AF65-F5344CB8AC3E}">
        <p14:creationId xmlns:p14="http://schemas.microsoft.com/office/powerpoint/2010/main" val="250818974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ChangeArrowheads="1"/>
          </p:cNvSpPr>
          <p:nvPr/>
        </p:nvSpPr>
        <p:spPr bwMode="auto">
          <a:xfrm>
            <a:off x="2667000" y="1524000"/>
            <a:ext cx="5562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CA" sz="2200" b="1">
                <a:solidFill>
                  <a:srgbClr val="002060"/>
                </a:solidFill>
                <a:latin typeface="Arial" pitchFamily="34" charset="0"/>
                <a:cs typeface="Arial" pitchFamily="34" charset="0"/>
              </a:rPr>
              <a:t>Develop a vision</a:t>
            </a:r>
            <a:endParaRPr lang="en-CA" sz="2200">
              <a:solidFill>
                <a:srgbClr val="002060"/>
              </a:solidFill>
              <a:latin typeface="Arial" pitchFamily="34" charset="0"/>
              <a:cs typeface="Arial" pitchFamily="34" charset="0"/>
            </a:endParaRPr>
          </a:p>
          <a:p>
            <a:pPr marL="231775" lvl="1"/>
            <a:r>
              <a:rPr lang="en-CA" sz="2200">
                <a:latin typeface="Arial" pitchFamily="34" charset="0"/>
                <a:cs typeface="Arial" pitchFamily="34" charset="0"/>
              </a:rPr>
              <a:t>Describes </a:t>
            </a:r>
            <a:r>
              <a:rPr lang="en-CA" sz="2200" i="1">
                <a:latin typeface="Arial" pitchFamily="34" charset="0"/>
                <a:cs typeface="Arial" pitchFamily="34" charset="0"/>
              </a:rPr>
              <a:t>“where you want to go”</a:t>
            </a:r>
            <a:endParaRPr lang="en-CA" sz="2200">
              <a:latin typeface="Arial" pitchFamily="34" charset="0"/>
              <a:cs typeface="Arial" pitchFamily="34" charset="0"/>
            </a:endParaRPr>
          </a:p>
          <a:p>
            <a:pPr marL="231775" lvl="1"/>
            <a:r>
              <a:rPr lang="en-CA" sz="2200">
                <a:latin typeface="Arial" pitchFamily="34" charset="0"/>
                <a:cs typeface="Arial" pitchFamily="34" charset="0"/>
              </a:rPr>
              <a:t>Tangible, Desireable, Feasible &amp; Flexible, Focused &amp; Simple</a:t>
            </a:r>
          </a:p>
          <a:p>
            <a:endParaRPr lang="en-CA" sz="2200">
              <a:latin typeface="Arial" pitchFamily="34" charset="0"/>
              <a:cs typeface="Arial" pitchFamily="34" charset="0"/>
            </a:endParaRPr>
          </a:p>
          <a:p>
            <a:r>
              <a:rPr lang="en-CA" sz="2200" b="1">
                <a:solidFill>
                  <a:srgbClr val="002060"/>
                </a:solidFill>
                <a:latin typeface="Arial" pitchFamily="34" charset="0"/>
                <a:cs typeface="Arial" pitchFamily="34" charset="0"/>
              </a:rPr>
              <a:t>Develop a strategy</a:t>
            </a:r>
            <a:endParaRPr lang="en-CA" sz="2200">
              <a:solidFill>
                <a:srgbClr val="002060"/>
              </a:solidFill>
              <a:latin typeface="Arial" pitchFamily="34" charset="0"/>
              <a:cs typeface="Arial" pitchFamily="34" charset="0"/>
            </a:endParaRPr>
          </a:p>
          <a:p>
            <a:pPr marL="231775" lvl="1"/>
            <a:r>
              <a:rPr lang="en-CA" sz="2200">
                <a:latin typeface="Arial" pitchFamily="34" charset="0"/>
                <a:cs typeface="Arial" pitchFamily="34" charset="0"/>
              </a:rPr>
              <a:t>Describes </a:t>
            </a:r>
            <a:r>
              <a:rPr lang="en-CA" sz="2200" i="1">
                <a:latin typeface="Arial" pitchFamily="34" charset="0"/>
                <a:cs typeface="Arial" pitchFamily="34" charset="0"/>
              </a:rPr>
              <a:t>“how you’ll get there”</a:t>
            </a:r>
            <a:endParaRPr lang="en-CA" sz="2200">
              <a:latin typeface="Arial" pitchFamily="34" charset="0"/>
              <a:cs typeface="Arial" pitchFamily="34" charset="0"/>
            </a:endParaRPr>
          </a:p>
          <a:p>
            <a:pPr marL="231775" lvl="1"/>
            <a:r>
              <a:rPr lang="en-CA" sz="2200">
                <a:latin typeface="Arial" pitchFamily="34" charset="0"/>
                <a:cs typeface="Arial" pitchFamily="34" charset="0"/>
              </a:rPr>
              <a:t>Provides a framework of operational decisions</a:t>
            </a:r>
          </a:p>
          <a:p>
            <a:endParaRPr lang="en-CA" sz="2200">
              <a:latin typeface="Arial" pitchFamily="34" charset="0"/>
              <a:cs typeface="Arial" pitchFamily="34" charset="0"/>
            </a:endParaRPr>
          </a:p>
        </p:txBody>
      </p:sp>
      <p:sp>
        <p:nvSpPr>
          <p:cNvPr id="19459" name="Rectangle 2"/>
          <p:cNvSpPr>
            <a:spLocks noGrp="1" noChangeArrowheads="1"/>
          </p:cNvSpPr>
          <p:nvPr>
            <p:ph type="title" idx="4294967295"/>
          </p:nvPr>
        </p:nvSpPr>
        <p:spPr>
          <a:xfrm>
            <a:off x="0" y="76200"/>
            <a:ext cx="6078538" cy="609600"/>
          </a:xfrm>
        </p:spPr>
        <p:txBody>
          <a:bodyPr>
            <a:normAutofit fontScale="90000"/>
          </a:bodyPr>
          <a:lstStyle/>
          <a:p>
            <a:pPr eaLnBrk="1" hangingPunct="1"/>
            <a:r>
              <a:rPr lang="en-US" smtClean="0"/>
              <a:t>3. Envisage</a:t>
            </a:r>
          </a:p>
        </p:txBody>
      </p:sp>
      <p:pic>
        <p:nvPicPr>
          <p:cNvPr id="19460" name="Picture 5"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828800"/>
            <a:ext cx="18224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19"/>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19462" name="AutoShape 20"/>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19463" name="AutoShape 21"/>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19464" name="AutoShape 22"/>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19465" name="AutoShape 23"/>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19466" name="AutoShape 24"/>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19467" name="AutoShape 25"/>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19468" name="Slide Number Placeholder 13"/>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5174DA-8860-4896-87DA-0700D374862B}" type="slidenum">
              <a:rPr lang="en-US" sz="1000" smtClean="0">
                <a:latin typeface="Arial" pitchFamily="34" charset="0"/>
              </a:rPr>
              <a:pPr eaLnBrk="1" hangingPunct="1"/>
              <a:t>30</a:t>
            </a:fld>
            <a:endParaRPr lang="en-US" sz="1000" smtClean="0">
              <a:latin typeface="Arial" pitchFamily="34" charset="0"/>
            </a:endParaRPr>
          </a:p>
        </p:txBody>
      </p:sp>
    </p:spTree>
    <p:extLst>
      <p:ext uri="{BB962C8B-B14F-4D97-AF65-F5344CB8AC3E}">
        <p14:creationId xmlns:p14="http://schemas.microsoft.com/office/powerpoint/2010/main" val="24939014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0" y="152400"/>
            <a:ext cx="6078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solidFill>
                  <a:srgbClr val="002060"/>
                </a:solidFill>
                <a:latin typeface="Arial" pitchFamily="34" charset="0"/>
                <a:cs typeface="Arial" pitchFamily="34" charset="0"/>
              </a:rPr>
              <a:t>Implement Change</a:t>
            </a:r>
          </a:p>
        </p:txBody>
      </p:sp>
      <p:pic>
        <p:nvPicPr>
          <p:cNvPr id="20483" name="Picture 4" descr="brack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4572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7"/>
          <p:cNvSpPr>
            <a:spLocks noChangeArrowheads="1"/>
          </p:cNvSpPr>
          <p:nvPr/>
        </p:nvSpPr>
        <p:spPr bwMode="auto">
          <a:xfrm>
            <a:off x="5372100" y="1524000"/>
            <a:ext cx="1257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CA" sz="2200" b="1"/>
              <a:t>Execute</a:t>
            </a:r>
          </a:p>
        </p:txBody>
      </p:sp>
      <p:sp>
        <p:nvSpPr>
          <p:cNvPr id="20485" name="Text Box 6"/>
          <p:cNvSpPr txBox="1">
            <a:spLocks noChangeArrowheads="1"/>
          </p:cNvSpPr>
          <p:nvPr/>
        </p:nvSpPr>
        <p:spPr bwMode="auto">
          <a:xfrm>
            <a:off x="914400" y="10668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pitchFamily="34" charset="0"/>
                <a:cs typeface="Arial" pitchFamily="34" charset="0"/>
              </a:rPr>
              <a:t>Move from planning at a project level to execution</a:t>
            </a:r>
          </a:p>
        </p:txBody>
      </p:sp>
      <p:pic>
        <p:nvPicPr>
          <p:cNvPr id="20486" name="Picture 21" descr="ExperienceChange_model_2010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2538413"/>
            <a:ext cx="80152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7"/>
          <p:cNvSpPr>
            <a:spLocks noChangeArrowheads="1"/>
          </p:cNvSpPr>
          <p:nvPr/>
        </p:nvSpPr>
        <p:spPr bwMode="auto">
          <a:xfrm>
            <a:off x="1239838" y="3778250"/>
            <a:ext cx="1579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CA" sz="800">
                <a:solidFill>
                  <a:srgbClr val="888B6F"/>
                </a:solidFill>
              </a:rPr>
              <a:t>ALIGN KEY STAKEHOLDERS</a:t>
            </a:r>
          </a:p>
        </p:txBody>
      </p:sp>
      <p:sp>
        <p:nvSpPr>
          <p:cNvPr id="20488" name="Rectangle 17"/>
          <p:cNvSpPr>
            <a:spLocks noChangeArrowheads="1"/>
          </p:cNvSpPr>
          <p:nvPr/>
        </p:nvSpPr>
        <p:spPr bwMode="auto">
          <a:xfrm>
            <a:off x="4495800" y="3778250"/>
            <a:ext cx="19272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CA" sz="800">
                <a:solidFill>
                  <a:srgbClr val="EBE8D4"/>
                </a:solidFill>
              </a:rPr>
              <a:t>EXECUTE ACROSS ORGANIZATION</a:t>
            </a:r>
          </a:p>
        </p:txBody>
      </p:sp>
      <p:sp>
        <p:nvSpPr>
          <p:cNvPr id="20489" name="AutoShape 24"/>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20490" name="AutoShape 25"/>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20491" name="AutoShape 26"/>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0492" name="AutoShape 27"/>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20493" name="AutoShape 28"/>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20494" name="AutoShape 29"/>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20495" name="AutoShape 30"/>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0496" name="Slide Number Placeholder 16"/>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F86C90-D971-40F8-9A60-7D3B72C22DF0}" type="slidenum">
              <a:rPr lang="en-US" sz="1000" smtClean="0">
                <a:latin typeface="Arial" pitchFamily="34" charset="0"/>
              </a:rPr>
              <a:pPr eaLnBrk="1" hangingPunct="1"/>
              <a:t>31</a:t>
            </a:fld>
            <a:endParaRPr lang="en-US" sz="1000" smtClean="0">
              <a:latin typeface="Arial" pitchFamily="34" charset="0"/>
            </a:endParaRPr>
          </a:p>
        </p:txBody>
      </p:sp>
    </p:spTree>
    <p:extLst>
      <p:ext uri="{BB962C8B-B14F-4D97-AF65-F5344CB8AC3E}">
        <p14:creationId xmlns:p14="http://schemas.microsoft.com/office/powerpoint/2010/main" val="131627424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6096000" y="6096000"/>
            <a:ext cx="2665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i="1"/>
              <a:t>* Source:  John Kotter, Leading Change</a:t>
            </a:r>
          </a:p>
        </p:txBody>
      </p:sp>
      <p:sp>
        <p:nvSpPr>
          <p:cNvPr id="21507" name="Rectangle 2"/>
          <p:cNvSpPr txBox="1">
            <a:spLocks noChangeArrowheads="1"/>
          </p:cNvSpPr>
          <p:nvPr/>
        </p:nvSpPr>
        <p:spPr bwMode="auto">
          <a:xfrm>
            <a:off x="0" y="152400"/>
            <a:ext cx="6078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solidFill>
                  <a:srgbClr val="002060"/>
                </a:solidFill>
                <a:latin typeface="Arial" pitchFamily="34" charset="0"/>
                <a:cs typeface="Arial" pitchFamily="34" charset="0"/>
              </a:rPr>
              <a:t>4. Motivate</a:t>
            </a:r>
          </a:p>
        </p:txBody>
      </p:sp>
      <p:pic>
        <p:nvPicPr>
          <p:cNvPr id="21508" name="Picture 4"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25352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7"/>
          <p:cNvSpPr>
            <a:spLocks noChangeArrowheads="1"/>
          </p:cNvSpPr>
          <p:nvPr/>
        </p:nvSpPr>
        <p:spPr bwMode="auto">
          <a:xfrm>
            <a:off x="2971800" y="1600200"/>
            <a:ext cx="5867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lnSpc>
                <a:spcPct val="90000"/>
              </a:lnSpc>
              <a:spcBef>
                <a:spcPct val="20000"/>
              </a:spcBef>
            </a:pPr>
            <a:r>
              <a:rPr lang="en-CA" sz="2200" b="1">
                <a:solidFill>
                  <a:srgbClr val="002060"/>
                </a:solidFill>
                <a:latin typeface="Arial" pitchFamily="34" charset="0"/>
                <a:cs typeface="Arial" pitchFamily="34" charset="0"/>
              </a:rPr>
              <a:t>Create dissatisfaction with status quo:</a:t>
            </a:r>
            <a:r>
              <a:rPr lang="en-CA" sz="2200" b="1">
                <a:latin typeface="Arial" pitchFamily="34" charset="0"/>
                <a:cs typeface="Arial" pitchFamily="34" charset="0"/>
              </a:rPr>
              <a:t/>
            </a:r>
            <a:br>
              <a:rPr lang="en-CA" sz="2200" b="1">
                <a:latin typeface="Arial" pitchFamily="34" charset="0"/>
                <a:cs typeface="Arial" pitchFamily="34" charset="0"/>
              </a:rPr>
            </a:br>
            <a:endParaRPr lang="en-CA" sz="1400" b="1">
              <a:latin typeface="Arial" pitchFamily="34" charset="0"/>
              <a:cs typeface="Arial" pitchFamily="34" charset="0"/>
            </a:endParaRPr>
          </a:p>
          <a:p>
            <a:pPr marL="231775" lvl="1" eaLnBrk="0" hangingPunct="0">
              <a:lnSpc>
                <a:spcPct val="90000"/>
              </a:lnSpc>
              <a:spcBef>
                <a:spcPct val="20000"/>
              </a:spcBef>
            </a:pPr>
            <a:r>
              <a:rPr lang="en-CA" sz="2200">
                <a:latin typeface="Arial" pitchFamily="34" charset="0"/>
                <a:cs typeface="Arial" pitchFamily="34" charset="0"/>
              </a:rPr>
              <a:t>Share information</a:t>
            </a:r>
            <a:endParaRPr lang="en-CA" sz="1400">
              <a:latin typeface="Arial" pitchFamily="34" charset="0"/>
              <a:cs typeface="Arial" pitchFamily="34" charset="0"/>
            </a:endParaRPr>
          </a:p>
          <a:p>
            <a:pPr marL="231775" lvl="1" eaLnBrk="0" hangingPunct="0">
              <a:lnSpc>
                <a:spcPct val="90000"/>
              </a:lnSpc>
              <a:spcBef>
                <a:spcPct val="20000"/>
              </a:spcBef>
            </a:pPr>
            <a:r>
              <a:rPr lang="en-CA" sz="2200">
                <a:latin typeface="Arial" pitchFamily="34" charset="0"/>
                <a:cs typeface="Arial" pitchFamily="34" charset="0"/>
              </a:rPr>
              <a:t>Establish clear expectations and </a:t>
            </a:r>
            <a:br>
              <a:rPr lang="en-CA" sz="2200">
                <a:latin typeface="Arial" pitchFamily="34" charset="0"/>
                <a:cs typeface="Arial" pitchFamily="34" charset="0"/>
              </a:rPr>
            </a:br>
            <a:r>
              <a:rPr lang="en-CA" sz="2200">
                <a:latin typeface="Arial" pitchFamily="34" charset="0"/>
                <a:cs typeface="Arial" pitchFamily="34" charset="0"/>
              </a:rPr>
              <a:t>set ambitious stretch targets </a:t>
            </a:r>
            <a:endParaRPr lang="en-CA" sz="1400">
              <a:latin typeface="Arial" pitchFamily="34" charset="0"/>
              <a:cs typeface="Arial" pitchFamily="34" charset="0"/>
            </a:endParaRPr>
          </a:p>
          <a:p>
            <a:pPr marL="231775" lvl="1" eaLnBrk="0" hangingPunct="0">
              <a:lnSpc>
                <a:spcPct val="90000"/>
              </a:lnSpc>
              <a:spcBef>
                <a:spcPct val="20000"/>
              </a:spcBef>
            </a:pPr>
            <a:r>
              <a:rPr lang="en-CA" sz="2200">
                <a:latin typeface="Arial" pitchFamily="34" charset="0"/>
                <a:cs typeface="Arial" pitchFamily="34" charset="0"/>
              </a:rPr>
              <a:t>Identify a crisis</a:t>
            </a:r>
            <a:endParaRPr lang="en-CA" sz="1400">
              <a:latin typeface="Arial" pitchFamily="34" charset="0"/>
              <a:cs typeface="Arial" pitchFamily="34" charset="0"/>
            </a:endParaRPr>
          </a:p>
          <a:p>
            <a:pPr marL="231775" lvl="1" eaLnBrk="0" hangingPunct="0">
              <a:lnSpc>
                <a:spcPct val="90000"/>
              </a:lnSpc>
              <a:spcBef>
                <a:spcPct val="20000"/>
              </a:spcBef>
            </a:pPr>
            <a:r>
              <a:rPr lang="en-CA" sz="2200">
                <a:latin typeface="Arial" pitchFamily="34" charset="0"/>
                <a:cs typeface="Arial" pitchFamily="34" charset="0"/>
              </a:rPr>
              <a:t>Communicate honestly – What are the implications of status quo?</a:t>
            </a:r>
          </a:p>
        </p:txBody>
      </p:sp>
      <p:sp>
        <p:nvSpPr>
          <p:cNvPr id="21510" name="AutoShape 19"/>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21511" name="AutoShape 20"/>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21512" name="AutoShape 21"/>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1513" name="AutoShape 22"/>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21514" name="AutoShape 23"/>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21515" name="AutoShape 24"/>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21516" name="AutoShape 25"/>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1517" name="Slide Number Placeholder 13"/>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EF5620-8BED-429D-B747-AA1B196F3E5C}" type="slidenum">
              <a:rPr lang="en-US" sz="1000" smtClean="0">
                <a:latin typeface="Arial" pitchFamily="34" charset="0"/>
              </a:rPr>
              <a:pPr eaLnBrk="1" hangingPunct="1"/>
              <a:t>32</a:t>
            </a:fld>
            <a:endParaRPr lang="en-US" sz="1000" smtClean="0">
              <a:latin typeface="Arial" pitchFamily="34" charset="0"/>
            </a:endParaRPr>
          </a:p>
        </p:txBody>
      </p:sp>
    </p:spTree>
    <p:extLst>
      <p:ext uri="{BB962C8B-B14F-4D97-AF65-F5344CB8AC3E}">
        <p14:creationId xmlns:p14="http://schemas.microsoft.com/office/powerpoint/2010/main" val="193936803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938213"/>
            <a:ext cx="45085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body" idx="4294967295"/>
          </p:nvPr>
        </p:nvSpPr>
        <p:spPr>
          <a:xfrm>
            <a:off x="2819400" y="785813"/>
            <a:ext cx="5867400" cy="4954587"/>
          </a:xfrm>
          <a:noFill/>
        </p:spPr>
        <p:txBody>
          <a:bodyPr/>
          <a:lstStyle/>
          <a:p>
            <a:pPr eaLnBrk="1" hangingPunct="1">
              <a:buFontTx/>
              <a:buNone/>
            </a:pPr>
            <a:endParaRPr lang="en-CA" sz="3500" smtClean="0">
              <a:latin typeface="Tahoma" pitchFamily="34" charset="0"/>
            </a:endParaRPr>
          </a:p>
          <a:p>
            <a:pPr eaLnBrk="1" hangingPunct="1">
              <a:buFontTx/>
              <a:buNone/>
            </a:pPr>
            <a:endParaRPr lang="en-CA" sz="3500" smtClean="0">
              <a:latin typeface="Tahoma" pitchFamily="34" charset="0"/>
            </a:endParaRPr>
          </a:p>
        </p:txBody>
      </p:sp>
      <p:sp>
        <p:nvSpPr>
          <p:cNvPr id="22532" name="Rectangle 2"/>
          <p:cNvSpPr>
            <a:spLocks noGrp="1" noChangeArrowheads="1"/>
          </p:cNvSpPr>
          <p:nvPr>
            <p:ph type="title" idx="4294967295"/>
          </p:nvPr>
        </p:nvSpPr>
        <p:spPr>
          <a:xfrm>
            <a:off x="0" y="76200"/>
            <a:ext cx="6078538" cy="609600"/>
          </a:xfrm>
        </p:spPr>
        <p:txBody>
          <a:bodyPr>
            <a:normAutofit fontScale="90000"/>
          </a:bodyPr>
          <a:lstStyle/>
          <a:p>
            <a:pPr eaLnBrk="1" hangingPunct="1"/>
            <a:r>
              <a:rPr lang="en-US" smtClean="0"/>
              <a:t>5. Communicate - What</a:t>
            </a:r>
          </a:p>
        </p:txBody>
      </p:sp>
      <p:sp>
        <p:nvSpPr>
          <p:cNvPr id="22533" name="Rectangle 2"/>
          <p:cNvSpPr>
            <a:spLocks noChangeArrowheads="1"/>
          </p:cNvSpPr>
          <p:nvPr/>
        </p:nvSpPr>
        <p:spPr bwMode="auto">
          <a:xfrm>
            <a:off x="2819400" y="1624013"/>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r" eaLnBrk="0" hangingPunct="0">
              <a:lnSpc>
                <a:spcPct val="80000"/>
              </a:lnSpc>
              <a:spcBef>
                <a:spcPct val="20000"/>
              </a:spcBef>
            </a:pPr>
            <a:r>
              <a:rPr lang="en-CA" sz="1600"/>
              <a:t>What is best for the</a:t>
            </a:r>
          </a:p>
          <a:p>
            <a:pPr marL="342900" indent="-342900" algn="r" eaLnBrk="0" hangingPunct="0">
              <a:lnSpc>
                <a:spcPct val="80000"/>
              </a:lnSpc>
              <a:spcBef>
                <a:spcPct val="20000"/>
              </a:spcBef>
            </a:pPr>
            <a:r>
              <a:rPr lang="en-CA" sz="1600" b="1">
                <a:solidFill>
                  <a:srgbClr val="3E8DBF"/>
                </a:solidFill>
              </a:rPr>
              <a:t>COMPANY</a:t>
            </a:r>
          </a:p>
        </p:txBody>
      </p:sp>
      <p:sp>
        <p:nvSpPr>
          <p:cNvPr id="22534" name="Rectangle 2"/>
          <p:cNvSpPr>
            <a:spLocks noChangeArrowheads="1"/>
          </p:cNvSpPr>
          <p:nvPr/>
        </p:nvSpPr>
        <p:spPr bwMode="auto">
          <a:xfrm>
            <a:off x="2819400" y="2690813"/>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r" eaLnBrk="0" hangingPunct="0">
              <a:lnSpc>
                <a:spcPct val="80000"/>
              </a:lnSpc>
              <a:spcBef>
                <a:spcPct val="20000"/>
              </a:spcBef>
            </a:pPr>
            <a:r>
              <a:rPr lang="en-CA" sz="1600"/>
              <a:t>What is best for the</a:t>
            </a:r>
          </a:p>
          <a:p>
            <a:pPr marL="342900" indent="-342900" algn="r" eaLnBrk="0" hangingPunct="0">
              <a:lnSpc>
                <a:spcPct val="80000"/>
              </a:lnSpc>
              <a:spcBef>
                <a:spcPct val="20000"/>
              </a:spcBef>
            </a:pPr>
            <a:r>
              <a:rPr lang="en-CA" sz="1600" b="1">
                <a:solidFill>
                  <a:srgbClr val="3E8DBF"/>
                </a:solidFill>
              </a:rPr>
              <a:t>DEPARTMENT / TEAM</a:t>
            </a:r>
          </a:p>
        </p:txBody>
      </p:sp>
      <p:sp>
        <p:nvSpPr>
          <p:cNvPr id="22535" name="Rectangle 2"/>
          <p:cNvSpPr>
            <a:spLocks noChangeArrowheads="1"/>
          </p:cNvSpPr>
          <p:nvPr/>
        </p:nvSpPr>
        <p:spPr bwMode="auto">
          <a:xfrm>
            <a:off x="2819400" y="3757613"/>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r" eaLnBrk="0" hangingPunct="0">
              <a:lnSpc>
                <a:spcPct val="80000"/>
              </a:lnSpc>
              <a:spcBef>
                <a:spcPct val="20000"/>
              </a:spcBef>
            </a:pPr>
            <a:r>
              <a:rPr lang="en-CA" sz="1600"/>
              <a:t>What is best for</a:t>
            </a:r>
          </a:p>
          <a:p>
            <a:pPr marL="342900" indent="-342900" algn="r" eaLnBrk="0" hangingPunct="0">
              <a:lnSpc>
                <a:spcPct val="80000"/>
              </a:lnSpc>
              <a:spcBef>
                <a:spcPct val="20000"/>
              </a:spcBef>
            </a:pPr>
            <a:r>
              <a:rPr lang="en-CA" sz="1600" b="1">
                <a:solidFill>
                  <a:srgbClr val="3E8DBF"/>
                </a:solidFill>
              </a:rPr>
              <a:t>ME / YOU</a:t>
            </a:r>
          </a:p>
        </p:txBody>
      </p:sp>
      <p:pic>
        <p:nvPicPr>
          <p:cNvPr id="22536" name="Picture 8"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1905000"/>
            <a:ext cx="20145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AutoShape 22"/>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22538" name="AutoShape 23"/>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22539" name="AutoShape 24"/>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2540" name="AutoShape 25"/>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22541" name="AutoShape 26"/>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22542" name="AutoShape 27"/>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22543" name="AutoShape 28"/>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2544" name="Slide Number Placeholder 16"/>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DD0E19-095B-4DA2-8158-2075DE1F41C6}" type="slidenum">
              <a:rPr lang="en-US" sz="1000" smtClean="0">
                <a:latin typeface="Arial" pitchFamily="34" charset="0"/>
              </a:rPr>
              <a:pPr eaLnBrk="1" hangingPunct="1"/>
              <a:t>33</a:t>
            </a:fld>
            <a:endParaRPr lang="en-US" sz="1000" smtClean="0">
              <a:latin typeface="Arial" pitchFamily="34" charset="0"/>
            </a:endParaRPr>
          </a:p>
        </p:txBody>
      </p:sp>
    </p:spTree>
    <p:extLst>
      <p:ext uri="{BB962C8B-B14F-4D97-AF65-F5344CB8AC3E}">
        <p14:creationId xmlns:p14="http://schemas.microsoft.com/office/powerpoint/2010/main" val="358742518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olarityM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914400"/>
            <a:ext cx="48768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body" idx="4294967295"/>
          </p:nvPr>
        </p:nvSpPr>
        <p:spPr>
          <a:xfrm>
            <a:off x="2819400" y="1371600"/>
            <a:ext cx="5867400" cy="4954588"/>
          </a:xfrm>
          <a:noFill/>
        </p:spPr>
        <p:txBody>
          <a:bodyPr/>
          <a:lstStyle/>
          <a:p>
            <a:pPr eaLnBrk="1" hangingPunct="1">
              <a:buFontTx/>
              <a:buNone/>
            </a:pPr>
            <a:endParaRPr lang="en-CA" sz="3500" smtClean="0">
              <a:latin typeface="Tahoma" pitchFamily="34" charset="0"/>
            </a:endParaRPr>
          </a:p>
          <a:p>
            <a:pPr eaLnBrk="1" hangingPunct="1">
              <a:buFontTx/>
              <a:buNone/>
            </a:pPr>
            <a:endParaRPr lang="en-CA" sz="3500" smtClean="0">
              <a:latin typeface="Tahoma" pitchFamily="34" charset="0"/>
            </a:endParaRPr>
          </a:p>
        </p:txBody>
      </p:sp>
      <p:sp>
        <p:nvSpPr>
          <p:cNvPr id="23556" name="Rectangle 2"/>
          <p:cNvSpPr>
            <a:spLocks noGrp="1" noChangeArrowheads="1"/>
          </p:cNvSpPr>
          <p:nvPr>
            <p:ph type="title" idx="4294967295"/>
          </p:nvPr>
        </p:nvSpPr>
        <p:spPr>
          <a:xfrm>
            <a:off x="0" y="152400"/>
            <a:ext cx="6078538" cy="609600"/>
          </a:xfrm>
        </p:spPr>
        <p:txBody>
          <a:bodyPr>
            <a:normAutofit fontScale="90000"/>
          </a:bodyPr>
          <a:lstStyle/>
          <a:p>
            <a:pPr eaLnBrk="1" hangingPunct="1"/>
            <a:r>
              <a:rPr lang="en-US" smtClean="0"/>
              <a:t>5. Communicate - When</a:t>
            </a:r>
          </a:p>
        </p:txBody>
      </p:sp>
      <p:sp>
        <p:nvSpPr>
          <p:cNvPr id="113669" name="Text Box 5"/>
          <p:cNvSpPr txBox="1">
            <a:spLocks noChangeArrowheads="1"/>
          </p:cNvSpPr>
          <p:nvPr/>
        </p:nvSpPr>
        <p:spPr bwMode="auto">
          <a:xfrm>
            <a:off x="2743200" y="456565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1200" b="1">
                <a:ea typeface="MS PGothic" pitchFamily="34" charset="-128"/>
              </a:rPr>
              <a:t>Communicate the negative about today. Create a sense of urgency.</a:t>
            </a:r>
          </a:p>
        </p:txBody>
      </p:sp>
      <p:sp>
        <p:nvSpPr>
          <p:cNvPr id="113670" name="Text Box 6"/>
          <p:cNvSpPr txBox="1">
            <a:spLocks noChangeArrowheads="1"/>
          </p:cNvSpPr>
          <p:nvPr/>
        </p:nvSpPr>
        <p:spPr bwMode="auto">
          <a:xfrm>
            <a:off x="4889500" y="456565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1200" b="1">
                <a:ea typeface="MS PGothic" pitchFamily="34" charset="-128"/>
              </a:rPr>
              <a:t>There will be challenges along the way and it won’t be perfect.</a:t>
            </a:r>
          </a:p>
        </p:txBody>
      </p:sp>
      <p:sp>
        <p:nvSpPr>
          <p:cNvPr id="113671" name="Text Box 7"/>
          <p:cNvSpPr txBox="1">
            <a:spLocks noChangeArrowheads="1"/>
          </p:cNvSpPr>
          <p:nvPr/>
        </p:nvSpPr>
        <p:spPr bwMode="auto">
          <a:xfrm>
            <a:off x="2667000" y="1425575"/>
            <a:ext cx="1905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1200" b="1">
                <a:ea typeface="MS PGothic" pitchFamily="34" charset="-128"/>
              </a:rPr>
              <a:t>Celebrate our success in the current state as we evolve.</a:t>
            </a:r>
          </a:p>
        </p:txBody>
      </p:sp>
      <p:sp>
        <p:nvSpPr>
          <p:cNvPr id="113672" name="Text Box 8"/>
          <p:cNvSpPr txBox="1">
            <a:spLocks noChangeArrowheads="1"/>
          </p:cNvSpPr>
          <p:nvPr/>
        </p:nvSpPr>
        <p:spPr bwMode="auto">
          <a:xfrm>
            <a:off x="4953000" y="1425575"/>
            <a:ext cx="1752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1200" b="1">
                <a:ea typeface="MS PGothic" pitchFamily="34" charset="-128"/>
              </a:rPr>
              <a:t>The future can be better than the present.</a:t>
            </a:r>
          </a:p>
        </p:txBody>
      </p:sp>
      <p:sp>
        <p:nvSpPr>
          <p:cNvPr id="113673" name="Text Box 9"/>
          <p:cNvSpPr txBox="1">
            <a:spLocks noChangeArrowheads="1"/>
          </p:cNvSpPr>
          <p:nvPr/>
        </p:nvSpPr>
        <p:spPr bwMode="auto">
          <a:xfrm>
            <a:off x="3327400" y="3754438"/>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b="1">
                <a:solidFill>
                  <a:srgbClr val="1C1C1C"/>
                </a:solidFill>
              </a:rPr>
              <a:t>1</a:t>
            </a:r>
          </a:p>
        </p:txBody>
      </p:sp>
      <p:sp>
        <p:nvSpPr>
          <p:cNvPr id="113674" name="Text Box 10"/>
          <p:cNvSpPr txBox="1">
            <a:spLocks noChangeArrowheads="1"/>
          </p:cNvSpPr>
          <p:nvPr/>
        </p:nvSpPr>
        <p:spPr bwMode="auto">
          <a:xfrm>
            <a:off x="5553075" y="2263775"/>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b="1">
                <a:solidFill>
                  <a:srgbClr val="1C1C1C"/>
                </a:solidFill>
              </a:rPr>
              <a:t>2</a:t>
            </a:r>
          </a:p>
        </p:txBody>
      </p:sp>
      <p:sp>
        <p:nvSpPr>
          <p:cNvPr id="113675" name="Text Box 11"/>
          <p:cNvSpPr txBox="1">
            <a:spLocks noChangeArrowheads="1"/>
          </p:cNvSpPr>
          <p:nvPr/>
        </p:nvSpPr>
        <p:spPr bwMode="auto">
          <a:xfrm>
            <a:off x="5553075" y="3711575"/>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b="1">
                <a:solidFill>
                  <a:srgbClr val="1C1C1C"/>
                </a:solidFill>
              </a:rPr>
              <a:t>3</a:t>
            </a:r>
          </a:p>
        </p:txBody>
      </p:sp>
      <p:sp>
        <p:nvSpPr>
          <p:cNvPr id="113676" name="Text Box 12"/>
          <p:cNvSpPr txBox="1">
            <a:spLocks noChangeArrowheads="1"/>
          </p:cNvSpPr>
          <p:nvPr/>
        </p:nvSpPr>
        <p:spPr bwMode="auto">
          <a:xfrm>
            <a:off x="3352800" y="2263775"/>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b="1">
                <a:solidFill>
                  <a:srgbClr val="1C1C1C"/>
                </a:solidFill>
              </a:rPr>
              <a:t>4</a:t>
            </a:r>
          </a:p>
        </p:txBody>
      </p:sp>
      <p:sp>
        <p:nvSpPr>
          <p:cNvPr id="23565" name="AutoShape 26"/>
          <p:cNvSpPr>
            <a:spLocks noChangeArrowheads="1"/>
          </p:cNvSpPr>
          <p:nvPr/>
        </p:nvSpPr>
        <p:spPr bwMode="auto">
          <a:xfrm>
            <a:off x="1447800" y="58674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23566" name="AutoShape 27"/>
          <p:cNvSpPr>
            <a:spLocks noChangeArrowheads="1"/>
          </p:cNvSpPr>
          <p:nvPr/>
        </p:nvSpPr>
        <p:spPr bwMode="auto">
          <a:xfrm>
            <a:off x="1828800" y="58674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23567" name="AutoShape 28"/>
          <p:cNvSpPr>
            <a:spLocks noChangeArrowheads="1"/>
          </p:cNvSpPr>
          <p:nvPr/>
        </p:nvSpPr>
        <p:spPr bwMode="auto">
          <a:xfrm>
            <a:off x="3124200" y="58674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3568" name="AutoShape 29"/>
          <p:cNvSpPr>
            <a:spLocks noChangeArrowheads="1"/>
          </p:cNvSpPr>
          <p:nvPr/>
        </p:nvSpPr>
        <p:spPr bwMode="auto">
          <a:xfrm>
            <a:off x="4419600" y="58674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23569" name="AutoShape 30"/>
          <p:cNvSpPr>
            <a:spLocks noChangeArrowheads="1"/>
          </p:cNvSpPr>
          <p:nvPr/>
        </p:nvSpPr>
        <p:spPr bwMode="auto">
          <a:xfrm>
            <a:off x="5715000" y="58674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23570" name="AutoShape 31"/>
          <p:cNvSpPr>
            <a:spLocks noChangeArrowheads="1"/>
          </p:cNvSpPr>
          <p:nvPr/>
        </p:nvSpPr>
        <p:spPr bwMode="auto">
          <a:xfrm>
            <a:off x="7010400" y="58674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23571" name="AutoShape 32"/>
          <p:cNvSpPr>
            <a:spLocks noChangeArrowheads="1"/>
          </p:cNvSpPr>
          <p:nvPr/>
        </p:nvSpPr>
        <p:spPr bwMode="auto">
          <a:xfrm>
            <a:off x="3124200" y="58674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3572" name="Slide Number Placeholder 20"/>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15EC41-400D-405D-A5D3-664EEFB28252}" type="slidenum">
              <a:rPr lang="en-US" sz="1000" smtClean="0">
                <a:latin typeface="Arial" pitchFamily="34" charset="0"/>
              </a:rPr>
              <a:pPr eaLnBrk="1" hangingPunct="1"/>
              <a:t>34</a:t>
            </a:fld>
            <a:endParaRPr lang="en-US" sz="1000" smtClean="0">
              <a:latin typeface="Arial" pitchFamily="34" charset="0"/>
            </a:endParaRPr>
          </a:p>
        </p:txBody>
      </p:sp>
    </p:spTree>
    <p:extLst>
      <p:ext uri="{BB962C8B-B14F-4D97-AF65-F5344CB8AC3E}">
        <p14:creationId xmlns:p14="http://schemas.microsoft.com/office/powerpoint/2010/main" val="3569828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6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67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36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3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3670" grpId="0"/>
      <p:bldP spid="113671" grpId="0"/>
      <p:bldP spid="113672" grpId="0"/>
      <p:bldP spid="113673" grpId="0"/>
      <p:bldP spid="113674" grpId="0"/>
      <p:bldP spid="113675" grpId="0"/>
      <p:bldP spid="1136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4294967295"/>
          </p:nvPr>
        </p:nvSpPr>
        <p:spPr>
          <a:xfrm>
            <a:off x="2514600" y="1295400"/>
            <a:ext cx="6629400" cy="4038600"/>
          </a:xfrm>
        </p:spPr>
        <p:txBody>
          <a:bodyPr rtlCol="0">
            <a:normAutofit lnSpcReduction="10000"/>
          </a:bodyPr>
          <a:lstStyle/>
          <a:p>
            <a:pPr eaLnBrk="1" fontAlgn="auto" hangingPunct="1">
              <a:lnSpc>
                <a:spcPct val="80000"/>
              </a:lnSpc>
              <a:spcAft>
                <a:spcPts val="0"/>
              </a:spcAft>
              <a:buFontTx/>
              <a:buNone/>
              <a:defRPr/>
            </a:pPr>
            <a:r>
              <a:rPr lang="en-CA" sz="2400" b="1" dirty="0" smtClean="0">
                <a:latin typeface="Arial" charset="0"/>
              </a:rPr>
              <a:t>What’s the most effective way to communicate?</a:t>
            </a:r>
          </a:p>
          <a:p>
            <a:pPr eaLnBrk="1" fontAlgn="auto" hangingPunct="1">
              <a:lnSpc>
                <a:spcPct val="80000"/>
              </a:lnSpc>
              <a:spcAft>
                <a:spcPts val="0"/>
              </a:spcAft>
              <a:buFontTx/>
              <a:buNone/>
              <a:defRPr/>
            </a:pPr>
            <a:r>
              <a:rPr lang="en-CA" sz="2200" dirty="0" smtClean="0">
                <a:latin typeface="Arial" charset="0"/>
              </a:rPr>
              <a:t>	Face-to-face</a:t>
            </a:r>
          </a:p>
          <a:p>
            <a:pPr eaLnBrk="1" fontAlgn="auto" hangingPunct="1">
              <a:lnSpc>
                <a:spcPct val="80000"/>
              </a:lnSpc>
              <a:spcAft>
                <a:spcPts val="0"/>
              </a:spcAft>
              <a:buFontTx/>
              <a:buNone/>
              <a:defRPr/>
            </a:pPr>
            <a:r>
              <a:rPr lang="en-CA" sz="2200" dirty="0" smtClean="0">
                <a:latin typeface="Arial" charset="0"/>
              </a:rPr>
              <a:t/>
            </a:r>
            <a:br>
              <a:rPr lang="en-CA" sz="2200" dirty="0" smtClean="0">
                <a:latin typeface="Arial" charset="0"/>
              </a:rPr>
            </a:br>
            <a:r>
              <a:rPr lang="en-CA" sz="2200" dirty="0" smtClean="0">
                <a:latin typeface="Arial" charset="0"/>
              </a:rPr>
              <a:t>   </a:t>
            </a:r>
          </a:p>
          <a:p>
            <a:pPr eaLnBrk="1" fontAlgn="auto" hangingPunct="1">
              <a:lnSpc>
                <a:spcPct val="80000"/>
              </a:lnSpc>
              <a:spcAft>
                <a:spcPts val="0"/>
              </a:spcAft>
              <a:buFontTx/>
              <a:buNone/>
              <a:defRPr/>
            </a:pPr>
            <a:r>
              <a:rPr lang="en-CA" sz="2400" b="1" dirty="0" smtClean="0">
                <a:latin typeface="Arial" charset="0"/>
              </a:rPr>
              <a:t>How much communication is enough?</a:t>
            </a:r>
          </a:p>
          <a:p>
            <a:pPr eaLnBrk="1" fontAlgn="auto" hangingPunct="1">
              <a:lnSpc>
                <a:spcPct val="80000"/>
              </a:lnSpc>
              <a:spcAft>
                <a:spcPts val="0"/>
              </a:spcAft>
              <a:buFontTx/>
              <a:buNone/>
              <a:defRPr/>
            </a:pPr>
            <a:r>
              <a:rPr lang="en-CA" sz="2200" dirty="0" smtClean="0">
                <a:latin typeface="Arial" charset="0"/>
              </a:rPr>
              <a:t>   Say it, say it, say it again</a:t>
            </a:r>
          </a:p>
          <a:p>
            <a:pPr eaLnBrk="1" fontAlgn="auto" hangingPunct="1">
              <a:lnSpc>
                <a:spcPct val="80000"/>
              </a:lnSpc>
              <a:spcAft>
                <a:spcPts val="0"/>
              </a:spcAft>
              <a:buFontTx/>
              <a:buNone/>
              <a:defRPr/>
            </a:pPr>
            <a:r>
              <a:rPr lang="en-CA" sz="2200" dirty="0" smtClean="0">
                <a:latin typeface="Arial" charset="0"/>
              </a:rPr>
              <a:t/>
            </a:r>
            <a:br>
              <a:rPr lang="en-CA" sz="2200" dirty="0" smtClean="0">
                <a:latin typeface="Arial" charset="0"/>
              </a:rPr>
            </a:br>
            <a:endParaRPr lang="en-CA" sz="2200" dirty="0" smtClean="0">
              <a:latin typeface="Arial" charset="0"/>
            </a:endParaRPr>
          </a:p>
          <a:p>
            <a:pPr eaLnBrk="1" fontAlgn="auto" hangingPunct="1">
              <a:lnSpc>
                <a:spcPct val="80000"/>
              </a:lnSpc>
              <a:spcAft>
                <a:spcPts val="0"/>
              </a:spcAft>
              <a:buFontTx/>
              <a:buNone/>
              <a:defRPr/>
            </a:pPr>
            <a:r>
              <a:rPr lang="en-CA" sz="2400" b="1" dirty="0" smtClean="0">
                <a:latin typeface="Arial" charset="0"/>
              </a:rPr>
              <a:t>Multiple Methods</a:t>
            </a:r>
          </a:p>
          <a:p>
            <a:pPr eaLnBrk="1" fontAlgn="auto" hangingPunct="1">
              <a:lnSpc>
                <a:spcPct val="80000"/>
              </a:lnSpc>
              <a:spcAft>
                <a:spcPts val="0"/>
              </a:spcAft>
              <a:buFontTx/>
              <a:buNone/>
              <a:defRPr/>
            </a:pPr>
            <a:r>
              <a:rPr lang="en-CA" sz="2200" dirty="0" smtClean="0">
                <a:latin typeface="Arial" charset="0"/>
              </a:rPr>
              <a:t>   KISS, Metaphors / Analogies</a:t>
            </a:r>
          </a:p>
          <a:p>
            <a:pPr eaLnBrk="1" fontAlgn="auto" hangingPunct="1">
              <a:lnSpc>
                <a:spcPct val="80000"/>
              </a:lnSpc>
              <a:spcAft>
                <a:spcPts val="0"/>
              </a:spcAft>
              <a:buFontTx/>
              <a:buNone/>
              <a:defRPr/>
            </a:pPr>
            <a:r>
              <a:rPr lang="en-CA" sz="2200" dirty="0" smtClean="0">
                <a:latin typeface="Arial" charset="0"/>
              </a:rPr>
              <a:t>   Make it involving</a:t>
            </a:r>
          </a:p>
          <a:p>
            <a:pPr eaLnBrk="1" fontAlgn="auto" hangingPunct="1">
              <a:lnSpc>
                <a:spcPct val="80000"/>
              </a:lnSpc>
              <a:spcAft>
                <a:spcPts val="0"/>
              </a:spcAft>
              <a:buFontTx/>
              <a:buNone/>
              <a:defRPr/>
            </a:pPr>
            <a:r>
              <a:rPr lang="en-CA" sz="2200" dirty="0" smtClean="0">
                <a:latin typeface="Arial" charset="0"/>
              </a:rPr>
              <a:t>   Leadership by example</a:t>
            </a:r>
          </a:p>
        </p:txBody>
      </p:sp>
      <p:sp>
        <p:nvSpPr>
          <p:cNvPr id="24579" name="Rectangle 2"/>
          <p:cNvSpPr>
            <a:spLocks noGrp="1" noChangeArrowheads="1"/>
          </p:cNvSpPr>
          <p:nvPr>
            <p:ph type="title" idx="4294967295"/>
          </p:nvPr>
        </p:nvSpPr>
        <p:spPr>
          <a:xfrm>
            <a:off x="0" y="76200"/>
            <a:ext cx="6078538" cy="609600"/>
          </a:xfrm>
        </p:spPr>
        <p:txBody>
          <a:bodyPr>
            <a:normAutofit fontScale="90000"/>
          </a:bodyPr>
          <a:lstStyle/>
          <a:p>
            <a:pPr eaLnBrk="1" hangingPunct="1"/>
            <a:r>
              <a:rPr lang="en-US" smtClean="0"/>
              <a:t>5. Communicate - how</a:t>
            </a:r>
          </a:p>
        </p:txBody>
      </p:sp>
      <p:sp>
        <p:nvSpPr>
          <p:cNvPr id="24580" name="AutoShape 19"/>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24581" name="AutoShape 20"/>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24582" name="AutoShape 21"/>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4583" name="AutoShape 22"/>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24584" name="AutoShape 23"/>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24585" name="AutoShape 24"/>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24586" name="AutoShape 25"/>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4587" name="Slide Number Placeholder 13"/>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1B74C7-F7DA-421D-A54D-C5C6B49033D4}" type="slidenum">
              <a:rPr lang="en-US" sz="1000" smtClean="0">
                <a:latin typeface="Arial" pitchFamily="34" charset="0"/>
              </a:rPr>
              <a:pPr eaLnBrk="1" hangingPunct="1"/>
              <a:t>35</a:t>
            </a:fld>
            <a:endParaRPr lang="en-US" sz="1000" smtClean="0">
              <a:latin typeface="Arial" pitchFamily="34" charset="0"/>
            </a:endParaRPr>
          </a:p>
        </p:txBody>
      </p:sp>
      <p:pic>
        <p:nvPicPr>
          <p:cNvPr id="24588"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905000"/>
            <a:ext cx="20145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179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571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7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body" idx="4294967295"/>
          </p:nvPr>
        </p:nvSpPr>
        <p:spPr>
          <a:xfrm>
            <a:off x="2895600" y="1524000"/>
            <a:ext cx="5715000" cy="4191000"/>
          </a:xfrm>
          <a:noFill/>
        </p:spPr>
        <p:txBody>
          <a:bodyPr/>
          <a:lstStyle/>
          <a:p>
            <a:pPr marL="0" indent="0" eaLnBrk="1" hangingPunct="1">
              <a:buFontTx/>
              <a:buNone/>
            </a:pPr>
            <a:r>
              <a:rPr lang="en-CA" sz="2200" smtClean="0"/>
              <a:t>Make structures compatible with the vision</a:t>
            </a:r>
          </a:p>
          <a:p>
            <a:pPr marL="0" indent="0" eaLnBrk="1" hangingPunct="1">
              <a:buFontTx/>
              <a:buNone/>
            </a:pPr>
            <a:r>
              <a:rPr lang="en-CA" sz="1600" smtClean="0"/>
              <a:t> </a:t>
            </a:r>
          </a:p>
          <a:p>
            <a:pPr marL="0" indent="0" eaLnBrk="1" hangingPunct="1">
              <a:buFontTx/>
              <a:buNone/>
            </a:pPr>
            <a:r>
              <a:rPr lang="en-CA" sz="2200" smtClean="0"/>
              <a:t>Provide the training employees need </a:t>
            </a:r>
          </a:p>
          <a:p>
            <a:pPr marL="0" indent="0" eaLnBrk="1" hangingPunct="1">
              <a:buFontTx/>
              <a:buNone/>
            </a:pPr>
            <a:r>
              <a:rPr lang="en-CA" sz="1600" smtClean="0"/>
              <a:t> </a:t>
            </a:r>
          </a:p>
          <a:p>
            <a:pPr marL="0" indent="0" eaLnBrk="1" hangingPunct="1">
              <a:buFontTx/>
              <a:buNone/>
            </a:pPr>
            <a:r>
              <a:rPr lang="en-CA" sz="2200" smtClean="0"/>
              <a:t>Align practices, policies, systems</a:t>
            </a:r>
          </a:p>
          <a:p>
            <a:pPr marL="0" indent="0" eaLnBrk="1" hangingPunct="1">
              <a:buFontTx/>
              <a:buNone/>
            </a:pPr>
            <a:endParaRPr lang="en-CA" sz="1600" smtClean="0"/>
          </a:p>
          <a:p>
            <a:pPr marL="0" indent="0" eaLnBrk="1" hangingPunct="1">
              <a:buFontTx/>
              <a:buNone/>
            </a:pPr>
            <a:r>
              <a:rPr lang="en-CA" sz="2200" smtClean="0"/>
              <a:t>Generate and publicize short-term wins </a:t>
            </a:r>
          </a:p>
          <a:p>
            <a:pPr marL="0" indent="0" eaLnBrk="1" hangingPunct="1">
              <a:buFontTx/>
              <a:buNone/>
            </a:pPr>
            <a:r>
              <a:rPr lang="en-CA" sz="1600" smtClean="0"/>
              <a:t> </a:t>
            </a:r>
          </a:p>
          <a:p>
            <a:pPr marL="0" indent="0" eaLnBrk="1" hangingPunct="1">
              <a:buFontTx/>
              <a:buNone/>
            </a:pPr>
            <a:r>
              <a:rPr lang="en-CA" sz="2200" smtClean="0"/>
              <a:t>Deal with managers who undercut needed change</a:t>
            </a:r>
          </a:p>
        </p:txBody>
      </p:sp>
      <p:sp>
        <p:nvSpPr>
          <p:cNvPr id="25603" name="Rectangle 2"/>
          <p:cNvSpPr>
            <a:spLocks noGrp="1" noChangeArrowheads="1"/>
          </p:cNvSpPr>
          <p:nvPr>
            <p:ph type="title" idx="4294967295"/>
          </p:nvPr>
        </p:nvSpPr>
        <p:spPr>
          <a:xfrm>
            <a:off x="0" y="152400"/>
            <a:ext cx="6078538" cy="609600"/>
          </a:xfrm>
        </p:spPr>
        <p:txBody>
          <a:bodyPr>
            <a:normAutofit fontScale="90000"/>
          </a:bodyPr>
          <a:lstStyle/>
          <a:p>
            <a:pPr eaLnBrk="1" hangingPunct="1"/>
            <a:r>
              <a:rPr lang="en-US" smtClean="0"/>
              <a:t>6. Act</a:t>
            </a:r>
          </a:p>
        </p:txBody>
      </p:sp>
      <p:pic>
        <p:nvPicPr>
          <p:cNvPr id="25604" name="Picture 4"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2387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18"/>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25606" name="AutoShape 19"/>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25607" name="AutoShape 20"/>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5608" name="AutoShape 21"/>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25609" name="AutoShape 22"/>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25610" name="AutoShape 23"/>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25611" name="AutoShape 24"/>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5612" name="Slide Number Placeholder 12"/>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E33E83-7CA3-4D5C-8E85-A4780BA57090}" type="slidenum">
              <a:rPr lang="en-US" sz="1000" smtClean="0">
                <a:latin typeface="Arial" pitchFamily="34" charset="0"/>
              </a:rPr>
              <a:pPr eaLnBrk="1" hangingPunct="1"/>
              <a:t>36</a:t>
            </a:fld>
            <a:endParaRPr lang="en-US" sz="1000" smtClean="0">
              <a:latin typeface="Arial" pitchFamily="34" charset="0"/>
            </a:endParaRPr>
          </a:p>
        </p:txBody>
      </p:sp>
    </p:spTree>
    <p:extLst>
      <p:ext uri="{BB962C8B-B14F-4D97-AF65-F5344CB8AC3E}">
        <p14:creationId xmlns:p14="http://schemas.microsoft.com/office/powerpoint/2010/main" val="5573949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body" idx="4294967295"/>
          </p:nvPr>
        </p:nvSpPr>
        <p:spPr>
          <a:xfrm>
            <a:off x="2667000" y="1676400"/>
            <a:ext cx="5410200" cy="3962400"/>
          </a:xfrm>
          <a:noFill/>
        </p:spPr>
        <p:txBody>
          <a:bodyPr/>
          <a:lstStyle/>
          <a:p>
            <a:pPr marL="0" indent="0" eaLnBrk="1" hangingPunct="1">
              <a:buFontTx/>
              <a:buNone/>
            </a:pPr>
            <a:r>
              <a:rPr lang="en-CA" sz="2200" smtClean="0"/>
              <a:t>Use increased credibility to change policies, structures, and systems that don’t support the vision</a:t>
            </a:r>
          </a:p>
          <a:p>
            <a:pPr marL="0" indent="0" eaLnBrk="1" hangingPunct="1">
              <a:buFontTx/>
              <a:buNone/>
            </a:pPr>
            <a:endParaRPr lang="en-CA" sz="2200" smtClean="0"/>
          </a:p>
          <a:p>
            <a:pPr marL="0" indent="0" eaLnBrk="1" hangingPunct="1">
              <a:buFontTx/>
              <a:buNone/>
            </a:pPr>
            <a:r>
              <a:rPr lang="en-CA" sz="2200" smtClean="0"/>
              <a:t>Hire, promote, and develop employees who can implement the vision</a:t>
            </a:r>
          </a:p>
          <a:p>
            <a:pPr marL="0" indent="0" eaLnBrk="1" hangingPunct="1">
              <a:buFontTx/>
              <a:buNone/>
            </a:pPr>
            <a:endParaRPr lang="en-CA" sz="2200" smtClean="0"/>
          </a:p>
          <a:p>
            <a:pPr marL="0" indent="0" eaLnBrk="1" hangingPunct="1">
              <a:buFontTx/>
              <a:buNone/>
            </a:pPr>
            <a:r>
              <a:rPr lang="en-CA" sz="2200" smtClean="0"/>
              <a:t>Reinvigorate the process with new projects, themes, and change agents</a:t>
            </a:r>
          </a:p>
        </p:txBody>
      </p:sp>
      <p:sp>
        <p:nvSpPr>
          <p:cNvPr id="26627" name="Rectangle 2"/>
          <p:cNvSpPr>
            <a:spLocks noGrp="1" noChangeArrowheads="1"/>
          </p:cNvSpPr>
          <p:nvPr>
            <p:ph type="title" idx="4294967295"/>
          </p:nvPr>
        </p:nvSpPr>
        <p:spPr>
          <a:xfrm>
            <a:off x="0" y="76200"/>
            <a:ext cx="6078538" cy="609600"/>
          </a:xfrm>
        </p:spPr>
        <p:txBody>
          <a:bodyPr>
            <a:normAutofit fontScale="90000"/>
          </a:bodyPr>
          <a:lstStyle/>
          <a:p>
            <a:pPr eaLnBrk="1" hangingPunct="1"/>
            <a:r>
              <a:rPr lang="en-US" smtClean="0"/>
              <a:t>7. Consolidate</a:t>
            </a:r>
          </a:p>
        </p:txBody>
      </p:sp>
      <p:pic>
        <p:nvPicPr>
          <p:cNvPr id="26628"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68525"/>
            <a:ext cx="1600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18"/>
          <p:cNvSpPr>
            <a:spLocks noChangeArrowheads="1"/>
          </p:cNvSpPr>
          <p:nvPr/>
        </p:nvSpPr>
        <p:spPr bwMode="auto">
          <a:xfrm>
            <a:off x="1447800" y="5715000"/>
            <a:ext cx="3810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Intro</a:t>
            </a:r>
          </a:p>
        </p:txBody>
      </p:sp>
      <p:sp>
        <p:nvSpPr>
          <p:cNvPr id="26630" name="AutoShape 19"/>
          <p:cNvSpPr>
            <a:spLocks noChangeArrowheads="1"/>
          </p:cNvSpPr>
          <p:nvPr/>
        </p:nvSpPr>
        <p:spPr bwMode="auto">
          <a:xfrm>
            <a:off x="18288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Analyze</a:t>
            </a:r>
          </a:p>
        </p:txBody>
      </p:sp>
      <p:sp>
        <p:nvSpPr>
          <p:cNvPr id="26631" name="AutoShape 20"/>
          <p:cNvSpPr>
            <a:spLocks noChangeArrowheads="1"/>
          </p:cNvSpPr>
          <p:nvPr/>
        </p:nvSpPr>
        <p:spPr bwMode="auto">
          <a:xfrm>
            <a:off x="3124200" y="5715000"/>
            <a:ext cx="1295400" cy="152400"/>
          </a:xfrm>
          <a:prstGeom prst="roundRect">
            <a:avLst>
              <a:gd name="adj" fmla="val 50000"/>
            </a:avLst>
          </a:prstGeom>
          <a:solidFill>
            <a:srgbClr val="FF9900">
              <a:alpha val="25098"/>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6632" name="AutoShape 21"/>
          <p:cNvSpPr>
            <a:spLocks noChangeArrowheads="1"/>
          </p:cNvSpPr>
          <p:nvPr/>
        </p:nvSpPr>
        <p:spPr bwMode="auto">
          <a:xfrm>
            <a:off x="44196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Plan</a:t>
            </a:r>
          </a:p>
        </p:txBody>
      </p:sp>
      <p:sp>
        <p:nvSpPr>
          <p:cNvPr id="26633" name="AutoShape 22"/>
          <p:cNvSpPr>
            <a:spLocks noChangeArrowheads="1"/>
          </p:cNvSpPr>
          <p:nvPr/>
        </p:nvSpPr>
        <p:spPr bwMode="auto">
          <a:xfrm>
            <a:off x="5715000" y="5715000"/>
            <a:ext cx="1295400" cy="152400"/>
          </a:xfrm>
          <a:prstGeom prst="roundRect">
            <a:avLst>
              <a:gd name="adj" fmla="val 50000"/>
            </a:avLst>
          </a:prstGeom>
          <a:solidFill>
            <a:srgbClr val="CFE2E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SIM - Implement</a:t>
            </a:r>
          </a:p>
        </p:txBody>
      </p:sp>
      <p:sp>
        <p:nvSpPr>
          <p:cNvPr id="26634" name="AutoShape 23"/>
          <p:cNvSpPr>
            <a:spLocks noChangeArrowheads="1"/>
          </p:cNvSpPr>
          <p:nvPr/>
        </p:nvSpPr>
        <p:spPr bwMode="auto">
          <a:xfrm>
            <a:off x="7010400" y="5715000"/>
            <a:ext cx="685800" cy="152400"/>
          </a:xfrm>
          <a:prstGeom prst="roundRect">
            <a:avLst>
              <a:gd name="adj" fmla="val 50000"/>
            </a:avLst>
          </a:prstGeom>
          <a:solidFill>
            <a:srgbClr val="FFE5BF"/>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Debrief</a:t>
            </a:r>
          </a:p>
        </p:txBody>
      </p:sp>
      <p:sp>
        <p:nvSpPr>
          <p:cNvPr id="26635" name="AutoShape 24"/>
          <p:cNvSpPr>
            <a:spLocks noChangeArrowheads="1"/>
          </p:cNvSpPr>
          <p:nvPr/>
        </p:nvSpPr>
        <p:spPr bwMode="auto">
          <a:xfrm>
            <a:off x="3124200" y="5715000"/>
            <a:ext cx="1295400" cy="1524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lang="en-US" sz="900"/>
              <a:t>Case &amp; Theory</a:t>
            </a:r>
          </a:p>
        </p:txBody>
      </p:sp>
      <p:sp>
        <p:nvSpPr>
          <p:cNvPr id="26636" name="Slide Number Placeholder 12"/>
          <p:cNvSpPr>
            <a:spLocks noGrp="1"/>
          </p:cNvSpPr>
          <p:nvPr>
            <p:ph type="sldNum" sz="quarter" idx="12"/>
          </p:nvPr>
        </p:nvSpPr>
        <p:spPr>
          <a:xfrm>
            <a:off x="7010400" y="6629400"/>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0FBB20-FAE7-4AF9-80C1-D2FB85B09E63}" type="slidenum">
              <a:rPr lang="en-US" sz="1000" smtClean="0">
                <a:latin typeface="Arial" pitchFamily="34" charset="0"/>
              </a:rPr>
              <a:pPr eaLnBrk="1" hangingPunct="1"/>
              <a:t>37</a:t>
            </a:fld>
            <a:endParaRPr lang="en-US" sz="1000" smtClean="0">
              <a:latin typeface="Arial" pitchFamily="34" charset="0"/>
            </a:endParaRPr>
          </a:p>
        </p:txBody>
      </p:sp>
    </p:spTree>
    <p:extLst>
      <p:ext uri="{BB962C8B-B14F-4D97-AF65-F5344CB8AC3E}">
        <p14:creationId xmlns:p14="http://schemas.microsoft.com/office/powerpoint/2010/main" val="16389143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534400" cy="609600"/>
          </a:xfrm>
        </p:spPr>
        <p:txBody>
          <a:bodyPr>
            <a:normAutofit fontScale="90000"/>
          </a:bodyPr>
          <a:lstStyle/>
          <a:p>
            <a:pPr algn="ctr" eaLnBrk="1" hangingPunct="1">
              <a:defRPr/>
            </a:pPr>
            <a:r>
              <a:rPr lang="en-CA" sz="3600" dirty="0" smtClean="0">
                <a:latin typeface="+mn-lt"/>
              </a:rPr>
              <a:t>The model: How does it work?</a:t>
            </a:r>
            <a:endParaRPr lang="en-US" sz="3600" dirty="0" smtClean="0">
              <a:latin typeface="+mn-lt"/>
            </a:endParaRPr>
          </a:p>
        </p:txBody>
      </p:sp>
      <p:sp>
        <p:nvSpPr>
          <p:cNvPr id="24579" name="Rectangle 3"/>
          <p:cNvSpPr>
            <a:spLocks noGrp="1" noChangeArrowheads="1"/>
          </p:cNvSpPr>
          <p:nvPr>
            <p:ph type="body" idx="1"/>
          </p:nvPr>
        </p:nvSpPr>
        <p:spPr>
          <a:xfrm>
            <a:off x="838200" y="1828800"/>
            <a:ext cx="7924800" cy="4038600"/>
          </a:xfrm>
          <a:noFill/>
        </p:spPr>
        <p:txBody>
          <a:bodyPr lIns="92075" tIns="46038" rIns="92075" bIns="46038"/>
          <a:lstStyle/>
          <a:p>
            <a:pPr marL="457200" indent="-457200" eaLnBrk="1" hangingPunct="1">
              <a:buFont typeface="Wingdings" pitchFamily="2" charset="2"/>
              <a:buNone/>
            </a:pPr>
            <a:r>
              <a:rPr lang="en-US" sz="2800" smtClean="0"/>
              <a:t>Decision Effectiveness =</a:t>
            </a:r>
            <a:r>
              <a:rPr lang="en-US" sz="2000" smtClean="0"/>
              <a:t>ƒ(Timing, Sequencing, Execution)</a:t>
            </a:r>
          </a:p>
          <a:p>
            <a:pPr marL="457200" indent="-457200" eaLnBrk="1" hangingPunct="1">
              <a:buFont typeface="Wingdings" pitchFamily="2" charset="2"/>
              <a:buNone/>
            </a:pPr>
            <a:endParaRPr lang="en-US" sz="2000" smtClean="0"/>
          </a:p>
          <a:p>
            <a:pPr marL="457200" indent="-457200" eaLnBrk="1" hangingPunct="1">
              <a:buFont typeface="Wingdings" pitchFamily="2" charset="2"/>
              <a:buNone/>
            </a:pPr>
            <a:r>
              <a:rPr lang="en-US" sz="2000" b="1" smtClean="0"/>
              <a:t>Timing</a:t>
            </a:r>
            <a:r>
              <a:rPr lang="en-US" sz="2000" smtClean="0"/>
              <a:t> = how well were tactics matched to the appropriate stage (e.g. were ‘urgency’ tactics implemented when the organization was in need of urgency?)</a:t>
            </a:r>
          </a:p>
          <a:p>
            <a:pPr marL="457200" indent="-457200" eaLnBrk="1" hangingPunct="1">
              <a:buFont typeface="Wingdings" pitchFamily="2" charset="2"/>
              <a:buNone/>
            </a:pPr>
            <a:r>
              <a:rPr lang="en-US" sz="2000" b="1" smtClean="0"/>
              <a:t>Sequencing</a:t>
            </a:r>
            <a:r>
              <a:rPr lang="en-US" sz="2000" smtClean="0"/>
              <a:t> = were tactics preceded with associated steps (e.g. were team implementation tactics preceded with ‘teams training’)</a:t>
            </a:r>
          </a:p>
          <a:p>
            <a:pPr marL="457200" indent="-457200" eaLnBrk="1" hangingPunct="1">
              <a:buFont typeface="Wingdings" pitchFamily="2" charset="2"/>
              <a:buNone/>
            </a:pPr>
            <a:r>
              <a:rPr lang="en-US" sz="2000" b="1" smtClean="0"/>
              <a:t> Execution</a:t>
            </a:r>
            <a:r>
              <a:rPr lang="en-US" sz="2000" smtClean="0"/>
              <a:t> = were critical tactics executed well (e.g. did the steering committee have a good balance of position power, expertise, credibility, leadership skills, &amp; management skills)</a:t>
            </a:r>
          </a:p>
          <a:p>
            <a:pPr marL="457200" indent="-457200" eaLnBrk="1" hangingPunct="1">
              <a:buFont typeface="Wingdings" pitchFamily="2" charset="2"/>
              <a:buNone/>
            </a:pPr>
            <a:endParaRPr lang="en-US" sz="2000" smtClean="0"/>
          </a:p>
        </p:txBody>
      </p:sp>
    </p:spTree>
    <p:extLst>
      <p:ext uri="{BB962C8B-B14F-4D97-AF65-F5344CB8AC3E}">
        <p14:creationId xmlns:p14="http://schemas.microsoft.com/office/powerpoint/2010/main" val="1260154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 calcmode="lin" valueType="num">
                                      <p:cBhvr additive="base">
                                        <p:cTn id="25"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44AD8CC6-2E69-4359-A6BA-1C88FA3C4355}" type="slidenum">
              <a:rPr lang="en-US"/>
              <a:pPr>
                <a:defRPr/>
              </a:pPr>
              <a:t>39</a:t>
            </a:fld>
            <a:endParaRPr lang="en-US"/>
          </a:p>
        </p:txBody>
      </p:sp>
      <p:pic>
        <p:nvPicPr>
          <p:cNvPr id="53251" name="Picture 2" descr="Cirque%20Du%20Soleil%20O%202%20copy.gif"/>
          <p:cNvPicPr>
            <a:picLocks noChangeAspect="1"/>
          </p:cNvPicPr>
          <p:nvPr/>
        </p:nvPicPr>
        <p:blipFill>
          <a:blip r:embed="rId2" cstate="print"/>
          <a:srcRect/>
          <a:stretch>
            <a:fillRect/>
          </a:stretch>
        </p:blipFill>
        <p:spPr bwMode="auto">
          <a:xfrm>
            <a:off x="228600" y="0"/>
            <a:ext cx="8915400" cy="6400800"/>
          </a:xfrm>
          <a:prstGeom prst="rect">
            <a:avLst/>
          </a:prstGeom>
          <a:noFill/>
          <a:ln w="9525">
            <a:noFill/>
            <a:miter lim="800000"/>
            <a:headEnd/>
            <a:tailEnd/>
          </a:ln>
        </p:spPr>
      </p:pic>
      <p:sp>
        <p:nvSpPr>
          <p:cNvPr id="53252" name="TextBox 4"/>
          <p:cNvSpPr txBox="1">
            <a:spLocks noChangeArrowheads="1"/>
          </p:cNvSpPr>
          <p:nvPr/>
        </p:nvSpPr>
        <p:spPr bwMode="auto">
          <a:xfrm>
            <a:off x="1066800" y="1295400"/>
            <a:ext cx="7620000" cy="769441"/>
          </a:xfrm>
          <a:prstGeom prst="rect">
            <a:avLst/>
          </a:prstGeom>
          <a:noFill/>
          <a:ln w="9525">
            <a:noFill/>
            <a:miter lim="800000"/>
            <a:headEnd/>
            <a:tailEnd/>
          </a:ln>
        </p:spPr>
        <p:txBody>
          <a:bodyPr wrap="square">
            <a:spAutoFit/>
          </a:bodyPr>
          <a:lstStyle/>
          <a:p>
            <a:r>
              <a:rPr lang="en-US" sz="4400" i="1" dirty="0">
                <a:solidFill>
                  <a:schemeClr val="bg1"/>
                </a:solidFill>
                <a:latin typeface="Calibri" pitchFamily="34" charset="0"/>
              </a:rPr>
              <a:t>Examples of change </a:t>
            </a:r>
            <a:r>
              <a:rPr lang="en-US" sz="4400" i="1" dirty="0" smtClean="0">
                <a:solidFill>
                  <a:schemeClr val="bg1"/>
                </a:solidFill>
                <a:latin typeface="Calibri" pitchFamily="34" charset="0"/>
              </a:rPr>
              <a:t>practices….</a:t>
            </a:r>
            <a:endParaRPr lang="en-US" sz="4400" i="1" dirty="0">
              <a:solidFill>
                <a:schemeClr val="bg1"/>
              </a:solidFill>
              <a:latin typeface="Calibri" pitchFamily="34" charset="0"/>
            </a:endParaRPr>
          </a:p>
        </p:txBody>
      </p:sp>
    </p:spTree>
    <p:extLst>
      <p:ext uri="{BB962C8B-B14F-4D97-AF65-F5344CB8AC3E}">
        <p14:creationId xmlns:p14="http://schemas.microsoft.com/office/powerpoint/2010/main" val="18474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2"/>
          <p:cNvSpPr>
            <a:spLocks noGrp="1"/>
          </p:cNvSpPr>
          <p:nvPr>
            <p:ph type="sldNum" sz="quarter" idx="12"/>
          </p:nvPr>
        </p:nvSpPr>
        <p:spPr/>
        <p:txBody>
          <a:bodyPr/>
          <a:lstStyle/>
          <a:p>
            <a:pPr>
              <a:defRPr/>
            </a:pPr>
            <a:fld id="{7B0943B2-4043-4797-B1AB-A985CABC08BB}" type="slidenum">
              <a:rPr lang="en-US"/>
              <a:pPr>
                <a:defRPr/>
              </a:pPr>
              <a:t>4</a:t>
            </a:fld>
            <a:endParaRPr lang="en-US"/>
          </a:p>
        </p:txBody>
      </p:sp>
      <p:sp>
        <p:nvSpPr>
          <p:cNvPr id="17411" name="Rectangle 2"/>
          <p:cNvSpPr>
            <a:spLocks noGrp="1" noChangeArrowheads="1"/>
          </p:cNvSpPr>
          <p:nvPr>
            <p:ph type="title"/>
          </p:nvPr>
        </p:nvSpPr>
        <p:spPr>
          <a:xfrm>
            <a:off x="914400" y="0"/>
            <a:ext cx="7772400" cy="1143000"/>
          </a:xfrm>
        </p:spPr>
        <p:txBody>
          <a:bodyPr/>
          <a:lstStyle/>
          <a:p>
            <a:pPr eaLnBrk="1" hangingPunct="1"/>
            <a:r>
              <a:rPr lang="en-US" sz="3600" i="1" dirty="0" smtClean="0">
                <a:solidFill>
                  <a:schemeClr val="tx1"/>
                </a:solidFill>
              </a:rPr>
              <a:t>              </a:t>
            </a:r>
            <a:r>
              <a:rPr lang="en-US" sz="3600" dirty="0" smtClean="0">
                <a:solidFill>
                  <a:schemeClr val="tx1"/>
                </a:solidFill>
              </a:rPr>
              <a:t>The ‘Lily Pad Riddle</a:t>
            </a:r>
            <a:r>
              <a:rPr lang="en-US" sz="3600" i="1" dirty="0" smtClean="0">
                <a:solidFill>
                  <a:schemeClr val="tx1"/>
                </a:solidFill>
              </a:rPr>
              <a:t>’</a:t>
            </a:r>
          </a:p>
        </p:txBody>
      </p:sp>
      <p:sp>
        <p:nvSpPr>
          <p:cNvPr id="5" name="Slide Number Placeholder 5"/>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a:defRPr/>
            </a:pPr>
            <a:fld id="{C507139A-1786-48A4-B387-874CDD462673}" type="slidenum">
              <a:rPr lang="en-US" sz="1400">
                <a:solidFill>
                  <a:srgbClr val="FFFFFF"/>
                </a:solidFill>
                <a:latin typeface="+mj-lt"/>
                <a:ea typeface="+mj-ea"/>
                <a:cs typeface="+mj-cs"/>
              </a:rPr>
              <a:pPr algn="ctr">
                <a:defRPr/>
              </a:pPr>
              <a:t>4</a:t>
            </a:fld>
            <a:endParaRPr lang="en-US" sz="1400">
              <a:solidFill>
                <a:srgbClr val="FFFFFF"/>
              </a:solidFill>
              <a:latin typeface="+mj-lt"/>
              <a:ea typeface="+mj-ea"/>
              <a:cs typeface="+mj-cs"/>
            </a:endParaRPr>
          </a:p>
        </p:txBody>
      </p:sp>
      <p:sp>
        <p:nvSpPr>
          <p:cNvPr id="17413" name="Rectangle 3"/>
          <p:cNvSpPr>
            <a:spLocks noGrp="1" noChangeArrowheads="1"/>
          </p:cNvSpPr>
          <p:nvPr>
            <p:ph sz="quarter" idx="1"/>
          </p:nvPr>
        </p:nvSpPr>
        <p:spPr>
          <a:xfrm>
            <a:off x="228600" y="1066800"/>
            <a:ext cx="8458200" cy="5059363"/>
          </a:xfrm>
        </p:spPr>
        <p:txBody>
          <a:bodyPr/>
          <a:lstStyle/>
          <a:p>
            <a:pPr eaLnBrk="1" hangingPunct="1">
              <a:buFont typeface="Wingdings" pitchFamily="2" charset="2"/>
              <a:buNone/>
            </a:pPr>
            <a:r>
              <a:rPr lang="en-US" b="1" smtClean="0"/>
              <a:t> </a:t>
            </a:r>
          </a:p>
          <a:p>
            <a:pPr eaLnBrk="1" hangingPunct="1">
              <a:buFont typeface="Wingdings" pitchFamily="2" charset="2"/>
              <a:buNone/>
            </a:pPr>
            <a:r>
              <a:rPr lang="en-US" sz="2800" b="1" smtClean="0"/>
              <a:t>  </a:t>
            </a:r>
            <a:r>
              <a:rPr lang="en-US" sz="2800" smtClean="0"/>
              <a:t>“On day one a large lake contains only a single small Lily pad. Each day the number of Lily pads doubles, until on the thirtieth day the lake is totally choked with vegetation. On what day was the lake half full?”</a:t>
            </a:r>
          </a:p>
          <a:p>
            <a:pPr eaLnBrk="1" hangingPunct="1">
              <a:buFont typeface="Wingdings" pitchFamily="2" charset="2"/>
              <a:buNone/>
            </a:pPr>
            <a:r>
              <a:rPr lang="en-US" sz="2800" smtClean="0"/>
              <a:t>                                                                   </a:t>
            </a:r>
          </a:p>
        </p:txBody>
      </p:sp>
      <p:pic>
        <p:nvPicPr>
          <p:cNvPr id="17414" name="Picture 5" descr="MPj031380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052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5"/>
          <p:cNvSpPr txBox="1">
            <a:spLocks noChangeArrowheads="1"/>
          </p:cNvSpPr>
          <p:nvPr/>
        </p:nvSpPr>
        <p:spPr bwMode="auto">
          <a:xfrm>
            <a:off x="5029200" y="2209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solidFill>
                <a:srgbClr val="180E0A"/>
              </a:solidFill>
            </a:endParaRPr>
          </a:p>
        </p:txBody>
      </p:sp>
    </p:spTree>
    <p:extLst>
      <p:ext uri="{BB962C8B-B14F-4D97-AF65-F5344CB8AC3E}">
        <p14:creationId xmlns:p14="http://schemas.microsoft.com/office/powerpoint/2010/main" val="405828628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CAFBB99B-E78B-426B-96FF-8F9910C66232}" type="slidenum">
              <a:rPr lang="en-US"/>
              <a:pPr>
                <a:defRPr/>
              </a:pPr>
              <a:t>40</a:t>
            </a:fld>
            <a:endParaRPr lang="en-US"/>
          </a:p>
        </p:txBody>
      </p:sp>
      <p:sp>
        <p:nvSpPr>
          <p:cNvPr id="54275" name="Rectangle 2"/>
          <p:cNvSpPr>
            <a:spLocks noGrp="1" noChangeArrowheads="1"/>
          </p:cNvSpPr>
          <p:nvPr>
            <p:ph type="title" idx="4294967295"/>
          </p:nvPr>
        </p:nvSpPr>
        <p:spPr>
          <a:xfrm>
            <a:off x="304800" y="274638"/>
            <a:ext cx="8305800" cy="868362"/>
          </a:xfrm>
          <a:solidFill>
            <a:srgbClr val="0070C0"/>
          </a:solidFill>
        </p:spPr>
        <p:txBody>
          <a:bodyPr bIns="45720" anchor="ctr">
            <a:normAutofit/>
          </a:bodyPr>
          <a:lstStyle/>
          <a:p>
            <a:pPr eaLnBrk="1" hangingPunct="1"/>
            <a:r>
              <a:rPr lang="en-US" sz="3600" dirty="0" smtClean="0">
                <a:solidFill>
                  <a:schemeClr val="tx1"/>
                </a:solidFill>
              </a:rPr>
              <a:t>  </a:t>
            </a:r>
            <a:r>
              <a:rPr lang="en-US" sz="2400" dirty="0" smtClean="0">
                <a:solidFill>
                  <a:schemeClr val="bg1"/>
                </a:solidFill>
              </a:rPr>
              <a:t>Best Practice 1: Get the right people on the bus!</a:t>
            </a:r>
            <a:endParaRPr lang="en-US" sz="2400" b="1" i="1" dirty="0" smtClean="0">
              <a:solidFill>
                <a:schemeClr val="bg1"/>
              </a:solidFill>
            </a:endParaRPr>
          </a:p>
        </p:txBody>
      </p:sp>
      <p:sp>
        <p:nvSpPr>
          <p:cNvPr id="103428" name="Rectangle 3"/>
          <p:cNvSpPr>
            <a:spLocks noGrp="1" noChangeArrowheads="1"/>
          </p:cNvSpPr>
          <p:nvPr>
            <p:ph type="body" sz="half" idx="4294967295"/>
          </p:nvPr>
        </p:nvSpPr>
        <p:spPr>
          <a:xfrm>
            <a:off x="0" y="1447800"/>
            <a:ext cx="8610600" cy="4541838"/>
          </a:xfrm>
        </p:spPr>
        <p:txBody>
          <a:bodyPr>
            <a:noAutofit/>
          </a:bodyPr>
          <a:lstStyle/>
          <a:p>
            <a:pPr marL="274320" indent="-274320" eaLnBrk="1" fontAlgn="auto" hangingPunct="1">
              <a:lnSpc>
                <a:spcPct val="90000"/>
              </a:lnSpc>
              <a:spcAft>
                <a:spcPts val="0"/>
              </a:spcAft>
              <a:buClr>
                <a:schemeClr val="accent3"/>
              </a:buClr>
              <a:buFont typeface="Wingdings 2"/>
              <a:buChar char=""/>
              <a:defRPr/>
            </a:pPr>
            <a:r>
              <a:rPr lang="en-US" sz="2400" dirty="0" smtClean="0"/>
              <a:t>Select a diverse team of ‘excellent’ </a:t>
            </a:r>
            <a:r>
              <a:rPr lang="en-US" sz="2400" dirty="0" err="1" smtClean="0"/>
              <a:t>imagineers</a:t>
            </a:r>
            <a:r>
              <a:rPr lang="en-US" sz="2400" dirty="0" smtClean="0"/>
              <a:t> and rid yourself of people who hold the team back.</a:t>
            </a:r>
          </a:p>
          <a:p>
            <a:pPr marL="274320" indent="-274320" eaLnBrk="1" fontAlgn="auto" hangingPunct="1">
              <a:lnSpc>
                <a:spcPct val="90000"/>
              </a:lnSpc>
              <a:spcAft>
                <a:spcPts val="0"/>
              </a:spcAft>
              <a:buClr>
                <a:schemeClr val="accent3"/>
              </a:buClr>
              <a:buFont typeface="Arial" pitchFamily="34" charset="0"/>
              <a:buChar char="•"/>
              <a:defRPr/>
            </a:pPr>
            <a:r>
              <a:rPr lang="en-US" sz="2400" dirty="0" smtClean="0"/>
              <a:t>Get cynics and doubters out of the way, but keep skeptics.  </a:t>
            </a:r>
          </a:p>
        </p:txBody>
      </p:sp>
      <p:sp>
        <p:nvSpPr>
          <p:cNvPr id="54278" name="Footer Placeholder 4"/>
          <p:cNvSpPr txBox="1">
            <a:spLocks noGrp="1"/>
          </p:cNvSpPr>
          <p:nvPr/>
        </p:nvSpPr>
        <p:spPr bwMode="auto">
          <a:xfrm>
            <a:off x="6172200" y="6191250"/>
            <a:ext cx="2476500" cy="476250"/>
          </a:xfrm>
          <a:prstGeom prst="rect">
            <a:avLst/>
          </a:prstGeom>
          <a:noFill/>
          <a:ln w="9525">
            <a:noFill/>
            <a:miter lim="800000"/>
            <a:headEnd/>
            <a:tailEnd/>
          </a:ln>
        </p:spPr>
        <p:txBody>
          <a:bodyPr anchor="ctr"/>
          <a:lstStyle/>
          <a:p>
            <a:pPr algn="r"/>
            <a:endParaRPr lang="cs-CZ" sz="1200">
              <a:latin typeface="Calibri" pitchFamily="34" charset="0"/>
            </a:endParaRPr>
          </a:p>
        </p:txBody>
      </p:sp>
      <p:pic>
        <p:nvPicPr>
          <p:cNvPr id="2050" name="Picture 2" descr="C:\Documents and Settings\Horst Abraham.HORST\Local Settings\Temporary Internet Files\Content.IE5\RQQDGMUE\MC900352147[1].wmf"/>
          <p:cNvPicPr>
            <a:picLocks noChangeAspect="1" noChangeArrowheads="1"/>
          </p:cNvPicPr>
          <p:nvPr/>
        </p:nvPicPr>
        <p:blipFill>
          <a:blip r:embed="rId3" cstate="print"/>
          <a:srcRect/>
          <a:stretch>
            <a:fillRect/>
          </a:stretch>
        </p:blipFill>
        <p:spPr bwMode="auto">
          <a:xfrm>
            <a:off x="1981200" y="3200400"/>
            <a:ext cx="5334001" cy="2438400"/>
          </a:xfrm>
          <a:prstGeom prst="rect">
            <a:avLst/>
          </a:prstGeom>
          <a:noFill/>
        </p:spPr>
      </p:pic>
    </p:spTree>
    <p:extLst>
      <p:ext uri="{BB962C8B-B14F-4D97-AF65-F5344CB8AC3E}">
        <p14:creationId xmlns:p14="http://schemas.microsoft.com/office/powerpoint/2010/main" val="3170624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3B74F41C-86A7-4637-83F0-E77EC05A1F59}" type="slidenum">
              <a:rPr lang="en-US"/>
              <a:pPr>
                <a:defRPr/>
              </a:pPr>
              <a:t>41</a:t>
            </a:fld>
            <a:endParaRPr lang="en-US"/>
          </a:p>
        </p:txBody>
      </p:sp>
      <p:sp>
        <p:nvSpPr>
          <p:cNvPr id="55299" name="Rectangle 2"/>
          <p:cNvSpPr>
            <a:spLocks noGrp="1" noChangeArrowheads="1"/>
          </p:cNvSpPr>
          <p:nvPr>
            <p:ph type="title" idx="4294967295"/>
          </p:nvPr>
        </p:nvSpPr>
        <p:spPr>
          <a:xfrm>
            <a:off x="533400" y="274638"/>
            <a:ext cx="8153400" cy="792162"/>
          </a:xfrm>
          <a:solidFill>
            <a:srgbClr val="0070C0"/>
          </a:solidFill>
        </p:spPr>
        <p:txBody>
          <a:bodyPr bIns="45720" anchor="ctr"/>
          <a:lstStyle/>
          <a:p>
            <a:r>
              <a:rPr lang="en-US" sz="2800" dirty="0" smtClean="0">
                <a:solidFill>
                  <a:schemeClr val="bg1"/>
                </a:solidFill>
              </a:rPr>
              <a:t>Best Practice 2</a:t>
            </a:r>
            <a:r>
              <a:rPr lang="en-US" sz="3600" dirty="0" smtClean="0">
                <a:solidFill>
                  <a:schemeClr val="bg1"/>
                </a:solidFill>
              </a:rPr>
              <a:t>: </a:t>
            </a:r>
            <a:r>
              <a:rPr lang="en-US" sz="2800" b="1" dirty="0" smtClean="0">
                <a:solidFill>
                  <a:schemeClr val="bg1"/>
                </a:solidFill>
              </a:rPr>
              <a:t>Accelerate the Failure Rate</a:t>
            </a:r>
          </a:p>
        </p:txBody>
      </p:sp>
      <p:sp>
        <p:nvSpPr>
          <p:cNvPr id="104452" name="Rectangle 3"/>
          <p:cNvSpPr>
            <a:spLocks noGrp="1" noChangeArrowheads="1"/>
          </p:cNvSpPr>
          <p:nvPr>
            <p:ph type="body" sz="half" idx="4294967295"/>
          </p:nvPr>
        </p:nvSpPr>
        <p:spPr>
          <a:xfrm>
            <a:off x="533400" y="1700213"/>
            <a:ext cx="8305800" cy="4471987"/>
          </a:xfrm>
        </p:spPr>
        <p:txBody>
          <a:bodyPr>
            <a:normAutofit/>
          </a:bodyPr>
          <a:lstStyle/>
          <a:p>
            <a:pPr marL="274320" indent="-274320" eaLnBrk="1" fontAlgn="auto" hangingPunct="1">
              <a:spcAft>
                <a:spcPts val="0"/>
              </a:spcAft>
              <a:buClr>
                <a:schemeClr val="accent3"/>
              </a:buClr>
              <a:buFont typeface="Wingdings 2"/>
              <a:buChar char=""/>
              <a:defRPr/>
            </a:pPr>
            <a:r>
              <a:rPr lang="en-US" sz="3200" b="1" dirty="0" smtClean="0"/>
              <a:t>There is no learning without mistakes.</a:t>
            </a:r>
          </a:p>
          <a:p>
            <a:pPr marL="274320" indent="-274320" eaLnBrk="1" fontAlgn="auto" hangingPunct="1">
              <a:spcAft>
                <a:spcPts val="0"/>
              </a:spcAft>
              <a:buClr>
                <a:schemeClr val="accent3"/>
              </a:buClr>
              <a:buNone/>
              <a:defRPr/>
            </a:pPr>
            <a:endParaRPr lang="en-US" sz="3200" b="1" dirty="0" smtClean="0"/>
          </a:p>
          <a:p>
            <a:pPr marL="274320" indent="-274320" eaLnBrk="1" fontAlgn="auto" hangingPunct="1">
              <a:spcAft>
                <a:spcPts val="0"/>
              </a:spcAft>
              <a:buClr>
                <a:schemeClr val="accent3"/>
              </a:buClr>
              <a:buFont typeface="Wingdings 2"/>
              <a:buChar char=""/>
              <a:defRPr/>
            </a:pPr>
            <a:r>
              <a:rPr lang="en-US" sz="3200" b="1" dirty="0" smtClean="0">
                <a:solidFill>
                  <a:srgbClr val="C00000"/>
                </a:solidFill>
              </a:rPr>
              <a:t>Fail often and ‘early’ to succeed sooner!</a:t>
            </a:r>
          </a:p>
        </p:txBody>
      </p:sp>
      <p:sp>
        <p:nvSpPr>
          <p:cNvPr id="55301" name="Footer Placeholder 3"/>
          <p:cNvSpPr txBox="1">
            <a:spLocks noGrp="1"/>
          </p:cNvSpPr>
          <p:nvPr/>
        </p:nvSpPr>
        <p:spPr bwMode="auto">
          <a:xfrm>
            <a:off x="457200" y="6324600"/>
            <a:ext cx="2895600" cy="457200"/>
          </a:xfrm>
          <a:prstGeom prst="rect">
            <a:avLst/>
          </a:prstGeom>
          <a:noFill/>
          <a:ln w="9525">
            <a:noFill/>
            <a:miter lim="800000"/>
            <a:headEnd/>
            <a:tailEnd/>
          </a:ln>
        </p:spPr>
        <p:txBody>
          <a:bodyPr anchor="ctr"/>
          <a:lstStyle/>
          <a:p>
            <a:endParaRPr lang="cs-CZ" sz="1400">
              <a:latin typeface="Calibri" pitchFamily="34" charset="0"/>
            </a:endParaRPr>
          </a:p>
        </p:txBody>
      </p:sp>
      <p:pic>
        <p:nvPicPr>
          <p:cNvPr id="55302" name="Picture 2" descr="C:\Documents and Settings\Horst Abraham\Local Settings\Temporary Internet Files\Content.IE5\IG4SCXGP\MCj02380920000[1].wmf"/>
          <p:cNvPicPr>
            <a:picLocks noChangeAspect="1" noChangeArrowheads="1"/>
          </p:cNvPicPr>
          <p:nvPr/>
        </p:nvPicPr>
        <p:blipFill>
          <a:blip r:embed="rId3" cstate="print"/>
          <a:srcRect/>
          <a:stretch>
            <a:fillRect/>
          </a:stretch>
        </p:blipFill>
        <p:spPr bwMode="auto">
          <a:xfrm>
            <a:off x="3962400" y="3657600"/>
            <a:ext cx="2925762" cy="2501900"/>
          </a:xfrm>
          <a:prstGeom prst="rect">
            <a:avLst/>
          </a:prstGeom>
          <a:noFill/>
          <a:ln w="9525">
            <a:noFill/>
            <a:miter lim="800000"/>
            <a:headEnd/>
            <a:tailEnd/>
          </a:ln>
        </p:spPr>
      </p:pic>
    </p:spTree>
    <p:extLst>
      <p:ext uri="{BB962C8B-B14F-4D97-AF65-F5344CB8AC3E}">
        <p14:creationId xmlns:p14="http://schemas.microsoft.com/office/powerpoint/2010/main" val="9608402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639762"/>
          </a:xfrm>
          <a:solidFill>
            <a:srgbClr val="0070C0"/>
          </a:solidFill>
        </p:spPr>
        <p:txBody>
          <a:bodyPr>
            <a:normAutofit/>
          </a:bodyPr>
          <a:lstStyle/>
          <a:p>
            <a:r>
              <a:rPr lang="en-US" sz="2800" dirty="0" smtClean="0">
                <a:solidFill>
                  <a:schemeClr val="bg1"/>
                </a:solidFill>
              </a:rPr>
              <a:t>Best Practice 3: ‘20% Time with training wheels.’</a:t>
            </a:r>
            <a:endParaRPr lang="en-US" sz="2800" dirty="0">
              <a:solidFill>
                <a:schemeClr val="bg1"/>
              </a:solidFill>
            </a:endParaRPr>
          </a:p>
        </p:txBody>
      </p:sp>
      <p:sp>
        <p:nvSpPr>
          <p:cNvPr id="3" name="Content Placeholder 2"/>
          <p:cNvSpPr>
            <a:spLocks noGrp="1"/>
          </p:cNvSpPr>
          <p:nvPr>
            <p:ph sz="quarter" idx="1"/>
          </p:nvPr>
        </p:nvSpPr>
        <p:spPr/>
        <p:txBody>
          <a:bodyPr>
            <a:normAutofit/>
          </a:bodyPr>
          <a:lstStyle/>
          <a:p>
            <a:r>
              <a:rPr lang="en-US" sz="2000" dirty="0" smtClean="0"/>
              <a:t>Allow your employees one fifth of their work time working on projects they want to work on. </a:t>
            </a:r>
          </a:p>
          <a:p>
            <a:r>
              <a:rPr lang="en-US" sz="2000" dirty="0" smtClean="0"/>
              <a:t>If you are worried about the wisdom of 20% time, start with 10% - that is one afternoon of an entire work week, and try it for 6 months. </a:t>
            </a:r>
          </a:p>
          <a:p>
            <a:r>
              <a:rPr lang="en-US" sz="2000" dirty="0" smtClean="0"/>
              <a:t>By creating an island of autonomy you will help people act on their great ideas of how to generate a new product idea, a better or different process in the work flow, a better back office process. Who knows, someone might come up with the next Post-It invention. </a:t>
            </a:r>
            <a:endParaRPr lang="en-US" sz="2000" dirty="0"/>
          </a:p>
        </p:txBody>
      </p:sp>
      <p:pic>
        <p:nvPicPr>
          <p:cNvPr id="3074" name="Picture 2" descr="C:\Documents and Settings\Horst Abraham.HORST\Local Settings\Temporary Internet Files\Content.IE5\MTY1WAQS\MC900153892[1].wmf"/>
          <p:cNvPicPr>
            <a:picLocks noChangeAspect="1" noChangeArrowheads="1"/>
          </p:cNvPicPr>
          <p:nvPr/>
        </p:nvPicPr>
        <p:blipFill>
          <a:blip r:embed="rId2" cstate="print"/>
          <a:srcRect/>
          <a:stretch>
            <a:fillRect/>
          </a:stretch>
        </p:blipFill>
        <p:spPr bwMode="auto">
          <a:xfrm>
            <a:off x="3581400" y="4191000"/>
            <a:ext cx="1809750" cy="1474787"/>
          </a:xfrm>
          <a:prstGeom prst="rect">
            <a:avLst/>
          </a:prstGeom>
          <a:noFill/>
        </p:spPr>
      </p:pic>
    </p:spTree>
    <p:extLst>
      <p:ext uri="{BB962C8B-B14F-4D97-AF65-F5344CB8AC3E}">
        <p14:creationId xmlns:p14="http://schemas.microsoft.com/office/powerpoint/2010/main" val="1365426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0075D51E-6817-4267-8A8F-7E7F5C04B51E}" type="slidenum">
              <a:rPr lang="en-US"/>
              <a:pPr>
                <a:defRPr/>
              </a:pPr>
              <a:t>43</a:t>
            </a:fld>
            <a:endParaRPr lang="en-US"/>
          </a:p>
        </p:txBody>
      </p:sp>
      <p:sp>
        <p:nvSpPr>
          <p:cNvPr id="107523" name="Rectangle 2"/>
          <p:cNvSpPr>
            <a:spLocks noGrp="1" noChangeArrowheads="1"/>
          </p:cNvSpPr>
          <p:nvPr>
            <p:ph type="title" idx="4294967295"/>
          </p:nvPr>
        </p:nvSpPr>
        <p:spPr>
          <a:xfrm>
            <a:off x="457200" y="287339"/>
            <a:ext cx="8305800" cy="855662"/>
          </a:xfrm>
          <a:solidFill>
            <a:srgbClr val="0070C0"/>
          </a:solidFill>
        </p:spPr>
        <p:txBody>
          <a:bodyPr bIns="45720" anchor="ctr">
            <a:normAutofit fontScale="90000"/>
          </a:bodyPr>
          <a:lstStyle/>
          <a:p>
            <a:pPr eaLnBrk="1" fontAlgn="auto" hangingPunct="1">
              <a:spcAft>
                <a:spcPts val="0"/>
              </a:spcAft>
              <a:defRPr/>
            </a:pPr>
            <a:r>
              <a:rPr lang="en-US" sz="2700" dirty="0" smtClean="0">
                <a:solidFill>
                  <a:schemeClr val="bg1"/>
                </a:solidFill>
              </a:rPr>
              <a:t/>
            </a:r>
            <a:br>
              <a:rPr lang="en-US" sz="2700" dirty="0" smtClean="0">
                <a:solidFill>
                  <a:schemeClr val="bg1"/>
                </a:solidFill>
              </a:rPr>
            </a:br>
            <a:r>
              <a:rPr lang="en-US" sz="2700" dirty="0" smtClean="0">
                <a:solidFill>
                  <a:schemeClr val="bg1"/>
                </a:solidFill>
              </a:rPr>
              <a:t>Best Practice 4: ‘Encourage Peer to Peer Rewards’ – </a:t>
            </a:r>
            <a:br>
              <a:rPr lang="en-US" sz="2700" dirty="0" smtClean="0">
                <a:solidFill>
                  <a:schemeClr val="bg1"/>
                </a:solidFill>
              </a:rPr>
            </a:br>
            <a:r>
              <a:rPr lang="en-US" sz="2700" dirty="0" smtClean="0">
                <a:solidFill>
                  <a:schemeClr val="bg1"/>
                </a:solidFill>
              </a:rPr>
              <a:t>                           (Now That Rewards) </a:t>
            </a:r>
            <a:r>
              <a:rPr lang="en-US" sz="3600" dirty="0" smtClean="0">
                <a:solidFill>
                  <a:schemeClr val="accent2"/>
                </a:solidFill>
              </a:rPr>
              <a:t/>
            </a:r>
            <a:br>
              <a:rPr lang="en-US" sz="3600" dirty="0" smtClean="0">
                <a:solidFill>
                  <a:schemeClr val="accent2"/>
                </a:solidFill>
              </a:rPr>
            </a:br>
            <a:endParaRPr lang="en-US" sz="2100" b="1" i="1" dirty="0" smtClean="0">
              <a:solidFill>
                <a:schemeClr val="accent1">
                  <a:lumMod val="50000"/>
                </a:schemeClr>
              </a:solidFill>
            </a:endParaRPr>
          </a:p>
        </p:txBody>
      </p:sp>
      <p:sp>
        <p:nvSpPr>
          <p:cNvPr id="107524" name="Rectangle 3"/>
          <p:cNvSpPr>
            <a:spLocks noGrp="1" noChangeArrowheads="1"/>
          </p:cNvSpPr>
          <p:nvPr>
            <p:ph type="body" sz="half" idx="4294967295"/>
          </p:nvPr>
        </p:nvSpPr>
        <p:spPr>
          <a:xfrm>
            <a:off x="609600" y="1447800"/>
            <a:ext cx="8229600" cy="4624388"/>
          </a:xfrm>
        </p:spPr>
        <p:txBody>
          <a:bodyPr>
            <a:normAutofit/>
          </a:bodyPr>
          <a:lstStyle/>
          <a:p>
            <a:pPr marL="274320" indent="-274320" eaLnBrk="1" fontAlgn="auto" hangingPunct="1">
              <a:spcAft>
                <a:spcPts val="0"/>
              </a:spcAft>
              <a:buClr>
                <a:schemeClr val="accent3"/>
              </a:buClr>
              <a:buFont typeface="Wingdings 2"/>
              <a:buChar char=""/>
              <a:defRPr/>
            </a:pPr>
            <a:r>
              <a:rPr lang="en-US" sz="1800" dirty="0" smtClean="0"/>
              <a:t>At any point, without asking permission, any employee can award a $50.-</a:t>
            </a:r>
          </a:p>
          <a:p>
            <a:pPr marL="274320" indent="-274320" eaLnBrk="1" fontAlgn="auto" hangingPunct="1">
              <a:spcAft>
                <a:spcPts val="0"/>
              </a:spcAft>
              <a:buClr>
                <a:schemeClr val="accent3"/>
              </a:buClr>
              <a:buNone/>
              <a:defRPr/>
            </a:pPr>
            <a:r>
              <a:rPr lang="en-US" sz="1800" dirty="0" smtClean="0"/>
              <a:t>     bonus to any of their colleagues for making something better, faster, different, easier that benefits the greater good.</a:t>
            </a:r>
          </a:p>
          <a:p>
            <a:pPr marL="274320" indent="-274320" eaLnBrk="1" fontAlgn="auto" hangingPunct="1">
              <a:spcAft>
                <a:spcPts val="0"/>
              </a:spcAft>
              <a:buClr>
                <a:schemeClr val="accent3"/>
              </a:buClr>
              <a:buFont typeface="Arial" pitchFamily="34" charset="0"/>
              <a:buChar char="•"/>
              <a:defRPr/>
            </a:pPr>
            <a:r>
              <a:rPr lang="en-US" sz="1800" dirty="0" smtClean="0"/>
              <a:t>Because it is given from someone other than a boss, it carries a special meaning to the recipient.</a:t>
            </a:r>
          </a:p>
          <a:p>
            <a:pPr marL="274320" indent="-274320" eaLnBrk="1" fontAlgn="auto" hangingPunct="1">
              <a:spcAft>
                <a:spcPts val="0"/>
              </a:spcAft>
              <a:buClr>
                <a:schemeClr val="accent3"/>
              </a:buClr>
              <a:buFont typeface="Arial" pitchFamily="34" charset="0"/>
              <a:buChar char="•"/>
              <a:defRPr/>
            </a:pPr>
            <a:r>
              <a:rPr lang="en-US" sz="1800" dirty="0" smtClean="0"/>
              <a:t>This kind of peer acknowledgement generates a powerful sense of extended accountability. </a:t>
            </a:r>
          </a:p>
          <a:p>
            <a:pPr marL="274320" indent="-274320" eaLnBrk="1" fontAlgn="auto" hangingPunct="1">
              <a:spcAft>
                <a:spcPts val="0"/>
              </a:spcAft>
              <a:buClr>
                <a:schemeClr val="accent3"/>
              </a:buClr>
              <a:buFont typeface="Wingdings 2"/>
              <a:buChar char=""/>
              <a:defRPr/>
            </a:pPr>
            <a:endParaRPr lang="en-US" sz="1800" dirty="0" smtClean="0">
              <a:solidFill>
                <a:srgbClr val="C00000"/>
              </a:solidFill>
            </a:endParaRPr>
          </a:p>
        </p:txBody>
      </p:sp>
      <p:sp>
        <p:nvSpPr>
          <p:cNvPr id="58374"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cs-CZ" sz="1200">
              <a:latin typeface="Calibri" pitchFamily="34" charset="0"/>
            </a:endParaRPr>
          </a:p>
        </p:txBody>
      </p:sp>
      <p:pic>
        <p:nvPicPr>
          <p:cNvPr id="4098" name="Picture 2" descr="C:\Documents and Settings\Horst Abraham.HORST\Local Settings\Temporary Internet Files\Content.IE5\JS84U89Z\MC900238091[1].wmf"/>
          <p:cNvPicPr>
            <a:picLocks noChangeAspect="1" noChangeArrowheads="1"/>
          </p:cNvPicPr>
          <p:nvPr/>
        </p:nvPicPr>
        <p:blipFill>
          <a:blip r:embed="rId3" cstate="print"/>
          <a:srcRect/>
          <a:stretch>
            <a:fillRect/>
          </a:stretch>
        </p:blipFill>
        <p:spPr bwMode="auto">
          <a:xfrm>
            <a:off x="3581400" y="3429000"/>
            <a:ext cx="2133600" cy="2024063"/>
          </a:xfrm>
          <a:prstGeom prst="rect">
            <a:avLst/>
          </a:prstGeom>
          <a:noFill/>
        </p:spPr>
      </p:pic>
    </p:spTree>
    <p:extLst>
      <p:ext uri="{BB962C8B-B14F-4D97-AF65-F5344CB8AC3E}">
        <p14:creationId xmlns:p14="http://schemas.microsoft.com/office/powerpoint/2010/main" val="26109986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2CD7D4CC-4BB0-4816-8BAE-076912EFBDEA}" type="slidenum">
              <a:rPr lang="en-US"/>
              <a:pPr>
                <a:defRPr/>
              </a:pPr>
              <a:t>44</a:t>
            </a:fld>
            <a:endParaRPr lang="en-US"/>
          </a:p>
        </p:txBody>
      </p:sp>
      <p:sp>
        <p:nvSpPr>
          <p:cNvPr id="109571" name="Title 5"/>
          <p:cNvSpPr>
            <a:spLocks noGrp="1"/>
          </p:cNvSpPr>
          <p:nvPr>
            <p:ph type="title" idx="4294967295"/>
          </p:nvPr>
        </p:nvSpPr>
        <p:spPr>
          <a:xfrm>
            <a:off x="533400" y="304800"/>
            <a:ext cx="8077200" cy="838200"/>
          </a:xfrm>
          <a:solidFill>
            <a:srgbClr val="0070C0"/>
          </a:solidFill>
        </p:spPr>
        <p:txBody>
          <a:bodyPr bIns="45720" anchor="ctr">
            <a:normAutofit/>
          </a:bodyPr>
          <a:lstStyle/>
          <a:p>
            <a:pPr eaLnBrk="1" fontAlgn="auto" hangingPunct="1">
              <a:spcAft>
                <a:spcPts val="0"/>
              </a:spcAft>
              <a:defRPr/>
            </a:pPr>
            <a:r>
              <a:rPr lang="en-US" sz="2400" dirty="0" smtClean="0">
                <a:solidFill>
                  <a:schemeClr val="bg1"/>
                </a:solidFill>
              </a:rPr>
              <a:t>         Best Practice 5: Conduct an ‘Autonomy Audit’</a:t>
            </a:r>
            <a:endParaRPr lang="en-US" sz="2400" i="1" dirty="0" smtClean="0">
              <a:solidFill>
                <a:schemeClr val="bg1"/>
              </a:solidFill>
            </a:endParaRPr>
          </a:p>
        </p:txBody>
      </p:sp>
      <p:sp>
        <p:nvSpPr>
          <p:cNvPr id="60421"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cs-CZ" sz="1200">
              <a:latin typeface="Calibri" pitchFamily="34" charset="0"/>
            </a:endParaRPr>
          </a:p>
        </p:txBody>
      </p:sp>
      <p:sp>
        <p:nvSpPr>
          <p:cNvPr id="7" name="TextBox 6"/>
          <p:cNvSpPr txBox="1"/>
          <p:nvPr/>
        </p:nvSpPr>
        <p:spPr>
          <a:xfrm>
            <a:off x="457200" y="1524000"/>
            <a:ext cx="8305800" cy="4524315"/>
          </a:xfrm>
          <a:prstGeom prst="rect">
            <a:avLst/>
          </a:prstGeom>
          <a:noFill/>
        </p:spPr>
        <p:txBody>
          <a:bodyPr wrap="square" rtlCol="0">
            <a:spAutoFit/>
          </a:bodyPr>
          <a:lstStyle/>
          <a:p>
            <a:r>
              <a:rPr lang="en-US" dirty="0" smtClean="0"/>
              <a:t>This is especially helpful in work environments where a good portion of people’s jobs is monotonous and routine like.  </a:t>
            </a:r>
          </a:p>
          <a:p>
            <a:r>
              <a:rPr lang="en-US" dirty="0" smtClean="0"/>
              <a:t>The aim is to give people as much wiggle room as is possible, to  turn work into ‘play’. Ask each person on your team to respond to the following four questions, using a scale from (low) 0 to 10 (high).</a:t>
            </a:r>
          </a:p>
          <a:p>
            <a:endParaRPr lang="en-US" dirty="0" smtClean="0"/>
          </a:p>
          <a:p>
            <a:pPr marL="342900" indent="-342900">
              <a:buAutoNum type="arabicPeriod"/>
            </a:pPr>
            <a:r>
              <a:rPr lang="en-US" dirty="0" smtClean="0"/>
              <a:t>How much autonomy do you have over the </a:t>
            </a:r>
            <a:r>
              <a:rPr lang="en-US" dirty="0" smtClean="0">
                <a:solidFill>
                  <a:srgbClr val="C00000"/>
                </a:solidFill>
              </a:rPr>
              <a:t>tasks</a:t>
            </a:r>
            <a:r>
              <a:rPr lang="en-US" dirty="0" smtClean="0"/>
              <a:t> you do at work?</a:t>
            </a:r>
          </a:p>
          <a:p>
            <a:pPr marL="342900" indent="-342900">
              <a:buAutoNum type="arabicPeriod"/>
            </a:pPr>
            <a:r>
              <a:rPr lang="en-US" dirty="0" smtClean="0"/>
              <a:t>How much autonomy do you have over the </a:t>
            </a:r>
            <a:r>
              <a:rPr lang="en-US" dirty="0" smtClean="0">
                <a:solidFill>
                  <a:srgbClr val="C00000"/>
                </a:solidFill>
              </a:rPr>
              <a:t>time </a:t>
            </a:r>
            <a:r>
              <a:rPr lang="en-US" dirty="0" smtClean="0"/>
              <a:t>at work?</a:t>
            </a:r>
          </a:p>
          <a:p>
            <a:pPr marL="342900" indent="-342900">
              <a:buAutoNum type="arabicPeriod"/>
            </a:pPr>
            <a:r>
              <a:rPr lang="en-US" dirty="0" smtClean="0"/>
              <a:t>How much autonomy do you have over who is on your </a:t>
            </a:r>
            <a:r>
              <a:rPr lang="en-US" dirty="0" smtClean="0">
                <a:solidFill>
                  <a:schemeClr val="accent1"/>
                </a:solidFill>
              </a:rPr>
              <a:t>team</a:t>
            </a:r>
            <a:r>
              <a:rPr lang="en-US" dirty="0" smtClean="0"/>
              <a:t> you work with?</a:t>
            </a:r>
          </a:p>
          <a:p>
            <a:pPr marL="342900" indent="-342900">
              <a:buAutoNum type="arabicPeriod"/>
            </a:pPr>
            <a:r>
              <a:rPr lang="en-US" dirty="0" smtClean="0"/>
              <a:t>How much autonomy do you have over the </a:t>
            </a:r>
            <a:r>
              <a:rPr lang="en-US" dirty="0" smtClean="0">
                <a:solidFill>
                  <a:schemeClr val="accent1"/>
                </a:solidFill>
              </a:rPr>
              <a:t>technique </a:t>
            </a:r>
            <a:r>
              <a:rPr lang="en-US" dirty="0" smtClean="0"/>
              <a:t>you work with? </a:t>
            </a:r>
          </a:p>
          <a:p>
            <a:pPr marL="342900" indent="-342900">
              <a:buAutoNum type="arabicPeriod"/>
            </a:pPr>
            <a:endParaRPr lang="en-US" dirty="0" smtClean="0"/>
          </a:p>
          <a:p>
            <a:pPr marL="342900" indent="-342900"/>
            <a:r>
              <a:rPr lang="en-US" dirty="0" smtClean="0"/>
              <a:t>Make sure all responses are anonymous, then tabulate the results. An overall</a:t>
            </a:r>
          </a:p>
          <a:p>
            <a:pPr marL="342900" indent="-342900"/>
            <a:r>
              <a:rPr lang="en-US" dirty="0" smtClean="0"/>
              <a:t>autonomy rating of 27 is not bad, yet watch also the individual averages, as</a:t>
            </a:r>
          </a:p>
          <a:p>
            <a:pPr marL="342900" indent="-342900"/>
            <a:r>
              <a:rPr lang="en-US" dirty="0" smtClean="0"/>
              <a:t>each tells a story that might desire a response, conversation or adjustment.</a:t>
            </a:r>
          </a:p>
          <a:p>
            <a:pPr marL="342900" indent="-342900"/>
            <a:r>
              <a:rPr lang="en-US" dirty="0" smtClean="0"/>
              <a:t>Providing the results back to your employees, ask for ideas of how to enrich the</a:t>
            </a:r>
          </a:p>
          <a:p>
            <a:pPr marL="342900" indent="-342900"/>
            <a:r>
              <a:rPr lang="en-US" dirty="0" smtClean="0"/>
              <a:t>job situation. </a:t>
            </a:r>
            <a:endParaRPr lang="en-US" dirty="0"/>
          </a:p>
        </p:txBody>
      </p:sp>
    </p:spTree>
    <p:extLst>
      <p:ext uri="{BB962C8B-B14F-4D97-AF65-F5344CB8AC3E}">
        <p14:creationId xmlns:p14="http://schemas.microsoft.com/office/powerpoint/2010/main" val="3643188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2"/>
          <p:cNvSpPr>
            <a:spLocks noGrp="1"/>
          </p:cNvSpPr>
          <p:nvPr>
            <p:ph type="sldNum" sz="quarter" idx="12"/>
          </p:nvPr>
        </p:nvSpPr>
        <p:spPr/>
        <p:txBody>
          <a:bodyPr/>
          <a:lstStyle/>
          <a:p>
            <a:pPr>
              <a:defRPr/>
            </a:pPr>
            <a:fld id="{ACF60603-6FBC-4D27-8CD1-F048E80CE654}" type="slidenum">
              <a:rPr lang="en-US"/>
              <a:pPr>
                <a:defRPr/>
              </a:pPr>
              <a:t>45</a:t>
            </a:fld>
            <a:endParaRPr lang="en-US"/>
          </a:p>
        </p:txBody>
      </p:sp>
      <p:sp>
        <p:nvSpPr>
          <p:cNvPr id="56323" name="Rectangle 2"/>
          <p:cNvSpPr>
            <a:spLocks noGrp="1" noChangeArrowheads="1"/>
          </p:cNvSpPr>
          <p:nvPr>
            <p:ph type="title" idx="4294967295"/>
          </p:nvPr>
        </p:nvSpPr>
        <p:spPr>
          <a:xfrm>
            <a:off x="533400" y="274638"/>
            <a:ext cx="8001000" cy="639762"/>
          </a:xfrm>
          <a:solidFill>
            <a:srgbClr val="0070C0"/>
          </a:solidFill>
        </p:spPr>
        <p:txBody>
          <a:bodyPr bIns="45720" anchor="ctr">
            <a:normAutofit fontScale="90000"/>
          </a:bodyPr>
          <a:lstStyle/>
          <a:p>
            <a:r>
              <a:rPr lang="en-US" sz="2700" b="1" dirty="0" smtClean="0">
                <a:solidFill>
                  <a:schemeClr val="bg1"/>
                </a:solidFill>
              </a:rPr>
              <a:t>Best Practice 6: Create the right work environment</a:t>
            </a:r>
            <a:r>
              <a:rPr lang="en-US" sz="3600" b="1" dirty="0" smtClean="0">
                <a:solidFill>
                  <a:schemeClr val="bg1"/>
                </a:solidFill>
              </a:rPr>
              <a:t> </a:t>
            </a:r>
            <a:r>
              <a:rPr lang="en-US" sz="3600" dirty="0" smtClean="0">
                <a:solidFill>
                  <a:schemeClr val="tx1"/>
                </a:solidFill>
              </a:rPr>
              <a:t/>
            </a:r>
            <a:br>
              <a:rPr lang="en-US" sz="3600" dirty="0" smtClean="0">
                <a:solidFill>
                  <a:schemeClr val="tx1"/>
                </a:solidFill>
              </a:rPr>
            </a:br>
            <a:endParaRPr lang="en-US" sz="2100" i="1" dirty="0" smtClean="0">
              <a:solidFill>
                <a:schemeClr val="tx1"/>
              </a:solidFill>
            </a:endParaRPr>
          </a:p>
        </p:txBody>
      </p:sp>
      <p:sp>
        <p:nvSpPr>
          <p:cNvPr id="105477" name="Rectangle 4"/>
          <p:cNvSpPr>
            <a:spLocks noGrp="1" noChangeArrowheads="1"/>
          </p:cNvSpPr>
          <p:nvPr>
            <p:ph type="body" sz="half" idx="4294967295"/>
          </p:nvPr>
        </p:nvSpPr>
        <p:spPr>
          <a:xfrm>
            <a:off x="4038600" y="1219200"/>
            <a:ext cx="5105400" cy="4572000"/>
          </a:xfrm>
        </p:spPr>
        <p:txBody>
          <a:bodyPr>
            <a:noAutofit/>
          </a:bodyPr>
          <a:lstStyle/>
          <a:p>
            <a:pPr marL="274320" indent="-274320" eaLnBrk="1" fontAlgn="auto" hangingPunct="1">
              <a:spcAft>
                <a:spcPts val="0"/>
              </a:spcAft>
              <a:buClr>
                <a:schemeClr val="accent3"/>
              </a:buClr>
              <a:buFont typeface="Wingdings 2"/>
              <a:buChar char=""/>
              <a:defRPr/>
            </a:pPr>
            <a:r>
              <a:rPr lang="en-US" sz="2400" b="1" dirty="0" smtClean="0">
                <a:solidFill>
                  <a:schemeClr val="accent1"/>
                </a:solidFill>
              </a:rPr>
              <a:t>Projects: </a:t>
            </a:r>
            <a:r>
              <a:rPr lang="en-US" sz="2400" dirty="0" smtClean="0"/>
              <a:t>Create projects that  provide opportunities for  innovation practitioners to experiment. </a:t>
            </a:r>
          </a:p>
          <a:p>
            <a:pPr marL="274320" indent="-274320" eaLnBrk="1" fontAlgn="auto" hangingPunct="1">
              <a:spcAft>
                <a:spcPts val="0"/>
              </a:spcAft>
              <a:buClr>
                <a:schemeClr val="accent3"/>
              </a:buClr>
              <a:buFont typeface="Wingdings 2"/>
              <a:buChar char=""/>
              <a:defRPr/>
            </a:pPr>
            <a:r>
              <a:rPr lang="en-US" sz="2400" b="1" dirty="0" smtClean="0">
                <a:solidFill>
                  <a:schemeClr val="accent1"/>
                </a:solidFill>
              </a:rPr>
              <a:t>People: </a:t>
            </a:r>
            <a:r>
              <a:rPr lang="en-US" sz="2400" dirty="0" smtClean="0"/>
              <a:t>Create a community of highly practiced innovators.</a:t>
            </a:r>
          </a:p>
          <a:p>
            <a:pPr marL="274320" indent="-274320" eaLnBrk="1" fontAlgn="auto" hangingPunct="1">
              <a:spcAft>
                <a:spcPts val="0"/>
              </a:spcAft>
              <a:buClr>
                <a:schemeClr val="accent3"/>
              </a:buClr>
              <a:buFont typeface="Wingdings 2"/>
              <a:buChar char=""/>
              <a:defRPr/>
            </a:pPr>
            <a:r>
              <a:rPr lang="en-US" sz="2400" b="1" dirty="0" smtClean="0">
                <a:solidFill>
                  <a:schemeClr val="accent1"/>
                </a:solidFill>
              </a:rPr>
              <a:t>Place: </a:t>
            </a:r>
            <a:r>
              <a:rPr lang="en-US" sz="2400" dirty="0" smtClean="0"/>
              <a:t>Create a place for these innovation practitioners to work together.</a:t>
            </a:r>
          </a:p>
          <a:p>
            <a:pPr marL="274320" indent="-274320" eaLnBrk="1" fontAlgn="auto" hangingPunct="1">
              <a:spcAft>
                <a:spcPts val="0"/>
              </a:spcAft>
              <a:buClr>
                <a:schemeClr val="accent3"/>
              </a:buClr>
              <a:buFont typeface="Wingdings 2"/>
              <a:buChar char=""/>
              <a:defRPr/>
            </a:pPr>
            <a:r>
              <a:rPr lang="en-US" sz="2400" b="1" dirty="0" smtClean="0">
                <a:solidFill>
                  <a:schemeClr val="accent1"/>
                </a:solidFill>
              </a:rPr>
              <a:t>Practices: </a:t>
            </a:r>
            <a:r>
              <a:rPr lang="en-US" sz="2400" dirty="0" smtClean="0"/>
              <a:t>Create new practices and forums to share them</a:t>
            </a:r>
            <a:r>
              <a:rPr lang="en-US" sz="2800" dirty="0" smtClean="0"/>
              <a:t>.</a:t>
            </a:r>
          </a:p>
        </p:txBody>
      </p:sp>
      <p:pic>
        <p:nvPicPr>
          <p:cNvPr id="56325" name="Picture 5" descr="EN00628_[1]"/>
          <p:cNvPicPr>
            <a:picLocks noChangeAspect="1" noChangeArrowheads="1"/>
          </p:cNvPicPr>
          <p:nvPr/>
        </p:nvPicPr>
        <p:blipFill>
          <a:blip r:embed="rId3" cstate="print"/>
          <a:srcRect/>
          <a:stretch>
            <a:fillRect/>
          </a:stretch>
        </p:blipFill>
        <p:spPr bwMode="auto">
          <a:xfrm flipH="1">
            <a:off x="609600" y="1600200"/>
            <a:ext cx="2819400" cy="4192588"/>
          </a:xfrm>
          <a:prstGeom prst="rect">
            <a:avLst/>
          </a:prstGeom>
          <a:noFill/>
          <a:ln w="9525">
            <a:noFill/>
            <a:miter lim="800000"/>
            <a:headEnd/>
            <a:tailEnd/>
          </a:ln>
        </p:spPr>
      </p:pic>
      <p:sp>
        <p:nvSpPr>
          <p:cNvPr id="56326" name="Footer Placeholder 3"/>
          <p:cNvSpPr txBox="1">
            <a:spLocks noGrp="1"/>
          </p:cNvSpPr>
          <p:nvPr/>
        </p:nvSpPr>
        <p:spPr bwMode="auto">
          <a:xfrm>
            <a:off x="457200" y="6324600"/>
            <a:ext cx="2895600" cy="457200"/>
          </a:xfrm>
          <a:prstGeom prst="rect">
            <a:avLst/>
          </a:prstGeom>
          <a:noFill/>
          <a:ln w="9525">
            <a:noFill/>
            <a:miter lim="800000"/>
            <a:headEnd/>
            <a:tailEnd/>
          </a:ln>
        </p:spPr>
        <p:txBody>
          <a:bodyPr anchor="ctr"/>
          <a:lstStyle/>
          <a:p>
            <a:endParaRPr lang="cs-CZ" sz="1400">
              <a:latin typeface="Calibri" pitchFamily="34" charset="0"/>
            </a:endParaRPr>
          </a:p>
        </p:txBody>
      </p:sp>
    </p:spTree>
    <p:extLst>
      <p:ext uri="{BB962C8B-B14F-4D97-AF65-F5344CB8AC3E}">
        <p14:creationId xmlns:p14="http://schemas.microsoft.com/office/powerpoint/2010/main" val="4197609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3A249BF0-7FDA-4369-A184-57BFC727DD69}" type="slidenum">
              <a:rPr lang="en-US"/>
              <a:pPr>
                <a:defRPr/>
              </a:pPr>
              <a:t>46</a:t>
            </a:fld>
            <a:endParaRPr lang="en-US"/>
          </a:p>
        </p:txBody>
      </p:sp>
      <p:sp>
        <p:nvSpPr>
          <p:cNvPr id="59395" name="Rectangle 2"/>
          <p:cNvSpPr>
            <a:spLocks noGrp="1" noChangeArrowheads="1"/>
          </p:cNvSpPr>
          <p:nvPr>
            <p:ph type="title" idx="4294967295"/>
          </p:nvPr>
        </p:nvSpPr>
        <p:spPr>
          <a:xfrm>
            <a:off x="609600" y="274638"/>
            <a:ext cx="8001000" cy="715962"/>
          </a:xfrm>
          <a:solidFill>
            <a:srgbClr val="0070C0"/>
          </a:solidFill>
        </p:spPr>
        <p:txBody>
          <a:bodyPr bIns="45720" anchor="ctr">
            <a:normAutofit/>
          </a:bodyPr>
          <a:lstStyle/>
          <a:p>
            <a:pPr eaLnBrk="1" hangingPunct="1"/>
            <a:r>
              <a:rPr lang="en-US" sz="2400" dirty="0" smtClean="0">
                <a:solidFill>
                  <a:schemeClr val="bg1"/>
                </a:solidFill>
              </a:rPr>
              <a:t>        Best Practice 6: ‘Three Steps to give up Control’</a:t>
            </a:r>
            <a:endParaRPr lang="en-US" sz="2400" b="1" i="1" dirty="0" smtClean="0">
              <a:solidFill>
                <a:schemeClr val="bg1"/>
              </a:solidFill>
            </a:endParaRPr>
          </a:p>
        </p:txBody>
      </p:sp>
      <p:sp>
        <p:nvSpPr>
          <p:cNvPr id="108548" name="Rectangle 3"/>
          <p:cNvSpPr>
            <a:spLocks noGrp="1" noChangeArrowheads="1"/>
          </p:cNvSpPr>
          <p:nvPr>
            <p:ph type="body" sz="half" idx="4294967295"/>
          </p:nvPr>
        </p:nvSpPr>
        <p:spPr>
          <a:xfrm>
            <a:off x="533400" y="1371600"/>
            <a:ext cx="7924800" cy="4541838"/>
          </a:xfrm>
        </p:spPr>
        <p:txBody>
          <a:bodyPr>
            <a:normAutofit/>
          </a:bodyPr>
          <a:lstStyle/>
          <a:p>
            <a:pPr marL="274320" indent="-274320" eaLnBrk="1" fontAlgn="auto" hangingPunct="1">
              <a:lnSpc>
                <a:spcPct val="90000"/>
              </a:lnSpc>
              <a:spcAft>
                <a:spcPts val="0"/>
              </a:spcAft>
              <a:buClr>
                <a:schemeClr val="accent3"/>
              </a:buClr>
              <a:buNone/>
              <a:defRPr/>
            </a:pPr>
            <a:r>
              <a:rPr lang="en-US" sz="1800" dirty="0" smtClean="0"/>
              <a:t>Bosses who are control oriented hate relinquishing control, even though</a:t>
            </a:r>
          </a:p>
          <a:p>
            <a:pPr marL="274320" indent="-274320" eaLnBrk="1" fontAlgn="auto" hangingPunct="1">
              <a:lnSpc>
                <a:spcPct val="90000"/>
              </a:lnSpc>
              <a:spcAft>
                <a:spcPts val="0"/>
              </a:spcAft>
              <a:buClr>
                <a:schemeClr val="accent3"/>
              </a:buClr>
              <a:buNone/>
              <a:defRPr/>
            </a:pPr>
            <a:r>
              <a:rPr lang="en-US" sz="1800" dirty="0" smtClean="0"/>
              <a:t>they know about the benefits of doing so, or they do not know what to</a:t>
            </a:r>
          </a:p>
          <a:p>
            <a:pPr marL="274320" indent="-274320" eaLnBrk="1" fontAlgn="auto" hangingPunct="1">
              <a:lnSpc>
                <a:spcPct val="90000"/>
              </a:lnSpc>
              <a:spcAft>
                <a:spcPts val="0"/>
              </a:spcAft>
              <a:buClr>
                <a:schemeClr val="accent3"/>
              </a:buClr>
              <a:buNone/>
              <a:defRPr/>
            </a:pPr>
            <a:r>
              <a:rPr lang="en-US" sz="1800" dirty="0" smtClean="0"/>
              <a:t>substitute control with. Here are three ways to exercise a different kind of</a:t>
            </a:r>
          </a:p>
          <a:p>
            <a:pPr marL="274320" indent="-274320" eaLnBrk="1" fontAlgn="auto" hangingPunct="1">
              <a:lnSpc>
                <a:spcPct val="90000"/>
              </a:lnSpc>
              <a:spcAft>
                <a:spcPts val="0"/>
              </a:spcAft>
              <a:buClr>
                <a:schemeClr val="accent3"/>
              </a:buClr>
              <a:buNone/>
              <a:defRPr/>
            </a:pPr>
            <a:r>
              <a:rPr lang="en-US" sz="1800" dirty="0" smtClean="0"/>
              <a:t>leadership:</a:t>
            </a:r>
          </a:p>
          <a:p>
            <a:pPr marL="274320" indent="-274320" eaLnBrk="1" fontAlgn="auto" hangingPunct="1">
              <a:lnSpc>
                <a:spcPct val="90000"/>
              </a:lnSpc>
              <a:spcAft>
                <a:spcPts val="0"/>
              </a:spcAft>
              <a:buClr>
                <a:schemeClr val="accent3"/>
              </a:buClr>
              <a:buNone/>
              <a:defRPr/>
            </a:pPr>
            <a:endParaRPr lang="en-US" sz="1800" dirty="0" smtClean="0"/>
          </a:p>
          <a:p>
            <a:pPr marL="342900" indent="-342900" eaLnBrk="1" fontAlgn="auto" hangingPunct="1">
              <a:lnSpc>
                <a:spcPct val="90000"/>
              </a:lnSpc>
              <a:spcAft>
                <a:spcPts val="0"/>
              </a:spcAft>
              <a:buClr>
                <a:schemeClr val="accent3"/>
              </a:buClr>
              <a:buAutoNum type="arabicPeriod"/>
              <a:defRPr/>
            </a:pPr>
            <a:r>
              <a:rPr lang="en-US" sz="1800" dirty="0" smtClean="0">
                <a:solidFill>
                  <a:schemeClr val="accent2"/>
                </a:solidFill>
              </a:rPr>
              <a:t>Involve people in goal setting : </a:t>
            </a:r>
            <a:r>
              <a:rPr lang="en-US" sz="1800" dirty="0" smtClean="0"/>
              <a:t>Research shows that people are far more invested in achieving goals when they were party to setting them. It may surprise you to find that people often set the bar higher than you would.</a:t>
            </a:r>
          </a:p>
          <a:p>
            <a:pPr marL="342900" indent="-342900" eaLnBrk="1" fontAlgn="auto" hangingPunct="1">
              <a:lnSpc>
                <a:spcPct val="90000"/>
              </a:lnSpc>
              <a:spcAft>
                <a:spcPts val="0"/>
              </a:spcAft>
              <a:buClr>
                <a:schemeClr val="accent3"/>
              </a:buClr>
              <a:buAutoNum type="arabicPeriod"/>
              <a:defRPr/>
            </a:pPr>
            <a:r>
              <a:rPr lang="en-US" sz="1800" dirty="0" smtClean="0">
                <a:solidFill>
                  <a:schemeClr val="accent2"/>
                </a:solidFill>
              </a:rPr>
              <a:t>Use non-controlling language</a:t>
            </a:r>
            <a:r>
              <a:rPr lang="en-US" sz="1800" dirty="0" smtClean="0"/>
              <a:t>: Instead of using words like ‘must’ or should’, use words like ‘think about’ or ‘consider’. Language is very powerful and is able to help turn compliance into full engagement and commitment. </a:t>
            </a:r>
          </a:p>
          <a:p>
            <a:pPr marL="342900" indent="-342900" eaLnBrk="1" fontAlgn="auto" hangingPunct="1">
              <a:lnSpc>
                <a:spcPct val="90000"/>
              </a:lnSpc>
              <a:spcAft>
                <a:spcPts val="0"/>
              </a:spcAft>
              <a:buClr>
                <a:schemeClr val="accent3"/>
              </a:buClr>
              <a:buAutoNum type="arabicPeriod"/>
              <a:defRPr/>
            </a:pPr>
            <a:r>
              <a:rPr lang="en-US" sz="1800" dirty="0" smtClean="0">
                <a:solidFill>
                  <a:schemeClr val="accent2"/>
                </a:solidFill>
              </a:rPr>
              <a:t>Hold Office Hours: </a:t>
            </a:r>
            <a:r>
              <a:rPr lang="en-US" sz="1800" dirty="0" smtClean="0"/>
              <a:t>Give people a chance to come to you, on their volition, with ideas and concerns. Conversations with employees should not just be about work and performance, but also about their thoughts and feelings. To make that possible, schedule ‘Office Hour Visit Time’, or else you will never have time. </a:t>
            </a:r>
            <a:endParaRPr lang="en-US" sz="1800" dirty="0" smtClean="0">
              <a:solidFill>
                <a:schemeClr val="accent2"/>
              </a:solidFill>
            </a:endParaRPr>
          </a:p>
        </p:txBody>
      </p:sp>
      <p:sp>
        <p:nvSpPr>
          <p:cNvPr id="59398" name="Footer Placeholder 4"/>
          <p:cNvSpPr txBox="1">
            <a:spLocks noGrp="1"/>
          </p:cNvSpPr>
          <p:nvPr/>
        </p:nvSpPr>
        <p:spPr bwMode="auto">
          <a:xfrm>
            <a:off x="457200" y="6324600"/>
            <a:ext cx="2895600" cy="457200"/>
          </a:xfrm>
          <a:prstGeom prst="rect">
            <a:avLst/>
          </a:prstGeom>
          <a:noFill/>
          <a:ln w="9525">
            <a:noFill/>
            <a:miter lim="800000"/>
            <a:headEnd/>
            <a:tailEnd/>
          </a:ln>
        </p:spPr>
        <p:txBody>
          <a:bodyPr anchor="ctr"/>
          <a:lstStyle/>
          <a:p>
            <a:endParaRPr lang="cs-CZ" sz="1400">
              <a:latin typeface="Calibri" pitchFamily="34" charset="0"/>
            </a:endParaRPr>
          </a:p>
        </p:txBody>
      </p:sp>
    </p:spTree>
    <p:extLst>
      <p:ext uri="{BB962C8B-B14F-4D97-AF65-F5344CB8AC3E}">
        <p14:creationId xmlns:p14="http://schemas.microsoft.com/office/powerpoint/2010/main" val="2575313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B020D174-79E0-4F13-B52F-3502EFE411A6}" type="slidenum">
              <a:rPr lang="en-US"/>
              <a:pPr>
                <a:defRPr/>
              </a:pPr>
              <a:t>47</a:t>
            </a:fld>
            <a:endParaRPr lang="en-US"/>
          </a:p>
        </p:txBody>
      </p:sp>
      <p:sp>
        <p:nvSpPr>
          <p:cNvPr id="57347" name="Rectangle 2"/>
          <p:cNvSpPr>
            <a:spLocks noGrp="1" noChangeArrowheads="1"/>
          </p:cNvSpPr>
          <p:nvPr>
            <p:ph type="title" idx="4294967295"/>
          </p:nvPr>
        </p:nvSpPr>
        <p:spPr>
          <a:xfrm>
            <a:off x="457200" y="228600"/>
            <a:ext cx="8153400" cy="639762"/>
          </a:xfrm>
          <a:solidFill>
            <a:srgbClr val="0070C0"/>
          </a:solidFill>
        </p:spPr>
        <p:txBody>
          <a:bodyPr bIns="45720" anchor="ctr">
            <a:noAutofit/>
          </a:bodyPr>
          <a:lstStyle/>
          <a:p>
            <a:pPr eaLnBrk="1" hangingPunct="1"/>
            <a:r>
              <a:rPr lang="en-US" sz="2400" dirty="0" smtClean="0">
                <a:solidFill>
                  <a:schemeClr val="bg1"/>
                </a:solidFill>
              </a:rPr>
              <a:t>Best Practice 7: ‘Hold a Daily 5 Minute Fractal Session’.</a:t>
            </a:r>
            <a:endParaRPr lang="en-US" sz="2400" i="1" dirty="0" smtClean="0">
              <a:solidFill>
                <a:schemeClr val="bg1"/>
              </a:solidFill>
            </a:endParaRPr>
          </a:p>
        </p:txBody>
      </p:sp>
      <p:sp>
        <p:nvSpPr>
          <p:cNvPr id="106500" name="Rectangle 3"/>
          <p:cNvSpPr>
            <a:spLocks noGrp="1" noChangeArrowheads="1"/>
          </p:cNvSpPr>
          <p:nvPr>
            <p:ph type="body" sz="half" idx="4294967295"/>
          </p:nvPr>
        </p:nvSpPr>
        <p:spPr>
          <a:xfrm>
            <a:off x="363537" y="1198562"/>
            <a:ext cx="8305800" cy="4852988"/>
          </a:xfrm>
        </p:spPr>
        <p:txBody>
          <a:bodyPr>
            <a:noAutofit/>
          </a:bodyPr>
          <a:lstStyle/>
          <a:p>
            <a:pPr marL="274320" indent="-274320" eaLnBrk="1" fontAlgn="auto" hangingPunct="1">
              <a:lnSpc>
                <a:spcPct val="90000"/>
              </a:lnSpc>
              <a:spcAft>
                <a:spcPts val="0"/>
              </a:spcAft>
              <a:buClr>
                <a:schemeClr val="accent3"/>
              </a:buClr>
              <a:buFont typeface="Arial" pitchFamily="34" charset="0"/>
              <a:buChar char="•"/>
              <a:defRPr/>
            </a:pPr>
            <a:r>
              <a:rPr lang="en-US" sz="1800" dirty="0" smtClean="0"/>
              <a:t>Hold a 5 minute standing ‘Fractal’ session in which you collect , in quick go</a:t>
            </a:r>
          </a:p>
          <a:p>
            <a:pPr marL="274320" indent="-274320" eaLnBrk="1" fontAlgn="auto" hangingPunct="1">
              <a:lnSpc>
                <a:spcPct val="90000"/>
              </a:lnSpc>
              <a:spcAft>
                <a:spcPts val="0"/>
              </a:spcAft>
              <a:buClr>
                <a:schemeClr val="accent3"/>
              </a:buClr>
              <a:buNone/>
              <a:defRPr/>
            </a:pPr>
            <a:r>
              <a:rPr lang="en-US" sz="1800" dirty="0" smtClean="0"/>
              <a:t>    around, ideas that respond to the following question:</a:t>
            </a:r>
          </a:p>
          <a:p>
            <a:pPr marL="274320" indent="-274320" eaLnBrk="1" fontAlgn="auto" hangingPunct="1">
              <a:lnSpc>
                <a:spcPct val="90000"/>
              </a:lnSpc>
              <a:spcAft>
                <a:spcPts val="0"/>
              </a:spcAft>
              <a:buClr>
                <a:schemeClr val="accent3"/>
              </a:buClr>
              <a:buNone/>
              <a:defRPr/>
            </a:pPr>
            <a:r>
              <a:rPr lang="en-US" sz="1800" dirty="0" smtClean="0"/>
              <a:t>    ‘How can we do this (fill in the blank) better today?’</a:t>
            </a:r>
          </a:p>
          <a:p>
            <a:pPr marL="274320" indent="-274320" eaLnBrk="1" fontAlgn="auto" hangingPunct="1">
              <a:lnSpc>
                <a:spcPct val="90000"/>
              </a:lnSpc>
              <a:spcAft>
                <a:spcPts val="0"/>
              </a:spcAft>
              <a:buClr>
                <a:schemeClr val="accent3"/>
              </a:buClr>
              <a:buFont typeface="Arial" pitchFamily="34" charset="0"/>
              <a:buChar char="•"/>
              <a:defRPr/>
            </a:pPr>
            <a:r>
              <a:rPr lang="en-US" sz="1800" dirty="0" smtClean="0"/>
              <a:t>Select as the target for your question any process, situation or project you wish to improve. The repeat nature of holding such short morning meetings primes the pump for people to think about possibilities.</a:t>
            </a:r>
          </a:p>
          <a:p>
            <a:pPr marL="274320" indent="-274320" eaLnBrk="1" fontAlgn="auto" hangingPunct="1">
              <a:lnSpc>
                <a:spcPct val="90000"/>
              </a:lnSpc>
              <a:spcAft>
                <a:spcPts val="0"/>
              </a:spcAft>
              <a:buClr>
                <a:schemeClr val="accent3"/>
              </a:buClr>
              <a:buFont typeface="Arial" pitchFamily="34" charset="0"/>
              <a:buChar char="•"/>
              <a:defRPr/>
            </a:pPr>
            <a:r>
              <a:rPr lang="en-US" sz="1800" dirty="0" smtClean="0"/>
              <a:t>Just think of it: every day a small improvement on a project or process leads over time to significant change.</a:t>
            </a:r>
          </a:p>
          <a:p>
            <a:pPr marL="274320" indent="-274320" eaLnBrk="1" fontAlgn="auto" hangingPunct="1">
              <a:lnSpc>
                <a:spcPct val="90000"/>
              </a:lnSpc>
              <a:spcAft>
                <a:spcPts val="0"/>
              </a:spcAft>
              <a:buClr>
                <a:schemeClr val="accent3"/>
              </a:buClr>
              <a:buFont typeface="Arial" pitchFamily="34" charset="0"/>
              <a:buChar char="•"/>
              <a:defRPr/>
            </a:pPr>
            <a:r>
              <a:rPr lang="en-US" sz="1800" dirty="0" smtClean="0"/>
              <a:t>Such a process mobilizes people’s creative thinking and commitment.</a:t>
            </a:r>
          </a:p>
        </p:txBody>
      </p:sp>
      <p:sp>
        <p:nvSpPr>
          <p:cNvPr id="57350" name="Footer Placeholder 3"/>
          <p:cNvSpPr txBox="1">
            <a:spLocks noGrp="1"/>
          </p:cNvSpPr>
          <p:nvPr/>
        </p:nvSpPr>
        <p:spPr bwMode="auto">
          <a:xfrm>
            <a:off x="457200" y="6324600"/>
            <a:ext cx="2895600" cy="457200"/>
          </a:xfrm>
          <a:prstGeom prst="rect">
            <a:avLst/>
          </a:prstGeom>
          <a:noFill/>
          <a:ln w="9525">
            <a:noFill/>
            <a:miter lim="800000"/>
            <a:headEnd/>
            <a:tailEnd/>
          </a:ln>
        </p:spPr>
        <p:txBody>
          <a:bodyPr anchor="ctr"/>
          <a:lstStyle/>
          <a:p>
            <a:endParaRPr lang="cs-CZ" sz="1400">
              <a:latin typeface="Calibri" pitchFamily="34" charset="0"/>
            </a:endParaRPr>
          </a:p>
        </p:txBody>
      </p:sp>
      <p:pic>
        <p:nvPicPr>
          <p:cNvPr id="5122" name="Picture 2" descr="C:\Documents and Settings\Horst Abraham.HORST\Local Settings\Temporary Internet Files\Content.IE5\IRLYNI92\MC900048082[1].wmf"/>
          <p:cNvPicPr>
            <a:picLocks noChangeAspect="1" noChangeArrowheads="1"/>
          </p:cNvPicPr>
          <p:nvPr/>
        </p:nvPicPr>
        <p:blipFill>
          <a:blip r:embed="rId3" cstate="print"/>
          <a:srcRect/>
          <a:stretch>
            <a:fillRect/>
          </a:stretch>
        </p:blipFill>
        <p:spPr bwMode="auto">
          <a:xfrm>
            <a:off x="3124200" y="4038600"/>
            <a:ext cx="2032000" cy="2224087"/>
          </a:xfrm>
          <a:prstGeom prst="rect">
            <a:avLst/>
          </a:prstGeom>
          <a:noFill/>
        </p:spPr>
      </p:pic>
    </p:spTree>
    <p:extLst>
      <p:ext uri="{BB962C8B-B14F-4D97-AF65-F5344CB8AC3E}">
        <p14:creationId xmlns:p14="http://schemas.microsoft.com/office/powerpoint/2010/main" val="1116037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2"/>
          <p:cNvSpPr>
            <a:spLocks noGrp="1"/>
          </p:cNvSpPr>
          <p:nvPr>
            <p:ph type="sldNum" sz="quarter" idx="12"/>
          </p:nvPr>
        </p:nvSpPr>
        <p:spPr/>
        <p:txBody>
          <a:bodyPr/>
          <a:lstStyle/>
          <a:p>
            <a:pPr>
              <a:defRPr/>
            </a:pPr>
            <a:fld id="{7C928FE0-24F4-43EB-A0DB-11A438D42A36}" type="slidenum">
              <a:rPr lang="en-US"/>
              <a:pPr>
                <a:defRPr/>
              </a:pPr>
              <a:t>48</a:t>
            </a:fld>
            <a:endParaRPr lang="en-US"/>
          </a:p>
        </p:txBody>
      </p:sp>
      <p:sp>
        <p:nvSpPr>
          <p:cNvPr id="111619" name="Rectangle 2"/>
          <p:cNvSpPr>
            <a:spLocks noGrp="1" noChangeArrowheads="1"/>
          </p:cNvSpPr>
          <p:nvPr>
            <p:ph type="title" idx="4294967295"/>
          </p:nvPr>
        </p:nvSpPr>
        <p:spPr>
          <a:xfrm>
            <a:off x="381000" y="228600"/>
            <a:ext cx="8305800" cy="762000"/>
          </a:xfrm>
          <a:solidFill>
            <a:srgbClr val="0070C0"/>
          </a:solidFill>
        </p:spPr>
        <p:txBody>
          <a:bodyPr bIns="45720" anchor="ctr">
            <a:normAutofit/>
          </a:bodyPr>
          <a:lstStyle/>
          <a:p>
            <a:pPr eaLnBrk="1" fontAlgn="auto" hangingPunct="1">
              <a:spcAft>
                <a:spcPts val="0"/>
              </a:spcAft>
              <a:defRPr/>
            </a:pPr>
            <a:r>
              <a:rPr lang="en-US" sz="2400" dirty="0" smtClean="0">
                <a:solidFill>
                  <a:schemeClr val="bg1"/>
                </a:solidFill>
              </a:rPr>
              <a:t>    Best Practice 8: Promote ‘Goldilocks’ for work teams </a:t>
            </a:r>
            <a:endParaRPr lang="en-US" sz="2400" i="1" dirty="0" smtClean="0">
              <a:solidFill>
                <a:schemeClr val="bg1"/>
              </a:solidFill>
            </a:endParaRPr>
          </a:p>
        </p:txBody>
      </p:sp>
      <p:sp>
        <p:nvSpPr>
          <p:cNvPr id="62470" name="Footer Placeholder 3"/>
          <p:cNvSpPr txBox="1">
            <a:spLocks noGrp="1"/>
          </p:cNvSpPr>
          <p:nvPr/>
        </p:nvSpPr>
        <p:spPr bwMode="auto">
          <a:xfrm>
            <a:off x="457200" y="6324600"/>
            <a:ext cx="2895600" cy="457200"/>
          </a:xfrm>
          <a:prstGeom prst="rect">
            <a:avLst/>
          </a:prstGeom>
          <a:noFill/>
          <a:ln w="9525">
            <a:noFill/>
            <a:miter lim="800000"/>
            <a:headEnd/>
            <a:tailEnd/>
          </a:ln>
        </p:spPr>
        <p:txBody>
          <a:bodyPr anchor="ctr"/>
          <a:lstStyle/>
          <a:p>
            <a:endParaRPr lang="cs-CZ" sz="1400">
              <a:latin typeface="Calibri" pitchFamily="34" charset="0"/>
            </a:endParaRPr>
          </a:p>
        </p:txBody>
      </p:sp>
      <p:sp>
        <p:nvSpPr>
          <p:cNvPr id="8" name="TextBox 7"/>
          <p:cNvSpPr txBox="1"/>
          <p:nvPr/>
        </p:nvSpPr>
        <p:spPr>
          <a:xfrm>
            <a:off x="457200" y="1295400"/>
            <a:ext cx="8229600" cy="4524315"/>
          </a:xfrm>
          <a:prstGeom prst="rect">
            <a:avLst/>
          </a:prstGeom>
          <a:noFill/>
        </p:spPr>
        <p:txBody>
          <a:bodyPr wrap="square" rtlCol="0">
            <a:spAutoFit/>
          </a:bodyPr>
          <a:lstStyle/>
          <a:p>
            <a:r>
              <a:rPr lang="en-US" dirty="0" smtClean="0"/>
              <a:t>To get your team to operate in a FLOW mode, create project opportunities that</a:t>
            </a:r>
          </a:p>
          <a:p>
            <a:r>
              <a:rPr lang="en-US" dirty="0" smtClean="0"/>
              <a:t>Are neither too hard, nor too boring, thus enabling teams to experience the delicious sense of FLOW. </a:t>
            </a:r>
          </a:p>
          <a:p>
            <a:endParaRPr lang="en-US" dirty="0" smtClean="0"/>
          </a:p>
          <a:p>
            <a:pPr marL="342900" indent="-342900">
              <a:buAutoNum type="arabicPeriod"/>
            </a:pPr>
            <a:r>
              <a:rPr lang="en-US" dirty="0" smtClean="0"/>
              <a:t>Begin with a diverse team in which people stimulate each other and learn</a:t>
            </a:r>
          </a:p>
          <a:p>
            <a:pPr marL="342900" indent="-342900"/>
            <a:r>
              <a:rPr lang="en-US" dirty="0" smtClean="0"/>
              <a:t>      from each other so they are not homogeneous in terms of skills and background. </a:t>
            </a:r>
          </a:p>
          <a:p>
            <a:pPr marL="342900" indent="-342900">
              <a:buAutoNum type="arabicPeriod" startAt="2"/>
            </a:pPr>
            <a:r>
              <a:rPr lang="en-US" dirty="0" smtClean="0"/>
              <a:t>Make this group a ‘no competition’ zone and aim to unleash enthusiastic collaboration.</a:t>
            </a:r>
          </a:p>
          <a:p>
            <a:pPr marL="342900" indent="-342900">
              <a:buAutoNum type="arabicPeriod" startAt="2"/>
            </a:pPr>
            <a:r>
              <a:rPr lang="en-US" dirty="0" smtClean="0"/>
              <a:t>Try a little task shifting if someone is bored with his current job. Also, see whether you can encourage team members to train others in what they do really well, fostering better understanding and unleashing the ‘Sawyer Effect’. </a:t>
            </a:r>
          </a:p>
          <a:p>
            <a:pPr marL="342900" indent="-342900">
              <a:buAutoNum type="arabicPeriod" startAt="2"/>
            </a:pPr>
            <a:r>
              <a:rPr lang="en-US" dirty="0" smtClean="0"/>
              <a:t>Animate with ‘purpose, and do not motivate with rewards. Common cause and purpose that matters galvanizes a team more than any reward you can offer. </a:t>
            </a:r>
            <a:endParaRPr lang="en-US" dirty="0"/>
          </a:p>
        </p:txBody>
      </p:sp>
    </p:spTree>
    <p:extLst>
      <p:ext uri="{BB962C8B-B14F-4D97-AF65-F5344CB8AC3E}">
        <p14:creationId xmlns:p14="http://schemas.microsoft.com/office/powerpoint/2010/main" val="3382930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2"/>
          <p:cNvSpPr>
            <a:spLocks noGrp="1"/>
          </p:cNvSpPr>
          <p:nvPr>
            <p:ph type="sldNum" sz="quarter" idx="12"/>
          </p:nvPr>
        </p:nvSpPr>
        <p:spPr/>
        <p:txBody>
          <a:bodyPr/>
          <a:lstStyle/>
          <a:p>
            <a:pPr>
              <a:defRPr/>
            </a:pPr>
            <a:fld id="{7C928FE0-24F4-43EB-A0DB-11A438D42A36}" type="slidenum">
              <a:rPr lang="en-US"/>
              <a:pPr>
                <a:defRPr/>
              </a:pPr>
              <a:t>49</a:t>
            </a:fld>
            <a:endParaRPr lang="en-US"/>
          </a:p>
        </p:txBody>
      </p:sp>
      <p:sp>
        <p:nvSpPr>
          <p:cNvPr id="111619" name="Rectangle 2"/>
          <p:cNvSpPr>
            <a:spLocks noGrp="1" noChangeArrowheads="1"/>
          </p:cNvSpPr>
          <p:nvPr>
            <p:ph type="title" idx="4294967295"/>
          </p:nvPr>
        </p:nvSpPr>
        <p:spPr>
          <a:xfrm>
            <a:off x="381000" y="228600"/>
            <a:ext cx="8305800" cy="762000"/>
          </a:xfrm>
          <a:solidFill>
            <a:srgbClr val="0070C0"/>
          </a:solidFill>
        </p:spPr>
        <p:txBody>
          <a:bodyPr bIns="45720" anchor="ctr">
            <a:normAutofit/>
          </a:bodyPr>
          <a:lstStyle/>
          <a:p>
            <a:pPr eaLnBrk="1" fontAlgn="auto" hangingPunct="1">
              <a:spcAft>
                <a:spcPts val="0"/>
              </a:spcAft>
              <a:defRPr/>
            </a:pPr>
            <a:r>
              <a:rPr lang="en-US" sz="2400" dirty="0" smtClean="0">
                <a:solidFill>
                  <a:schemeClr val="bg1"/>
                </a:solidFill>
              </a:rPr>
              <a:t>    Best Practice 9: Make your next off-site a Fed-X Day.</a:t>
            </a:r>
            <a:endParaRPr lang="en-US" sz="2400" i="1" dirty="0" smtClean="0">
              <a:solidFill>
                <a:schemeClr val="bg1"/>
              </a:solidFill>
            </a:endParaRPr>
          </a:p>
        </p:txBody>
      </p:sp>
      <p:sp>
        <p:nvSpPr>
          <p:cNvPr id="62470" name="Footer Placeholder 3"/>
          <p:cNvSpPr txBox="1">
            <a:spLocks noGrp="1"/>
          </p:cNvSpPr>
          <p:nvPr/>
        </p:nvSpPr>
        <p:spPr bwMode="auto">
          <a:xfrm>
            <a:off x="457200" y="6324600"/>
            <a:ext cx="2895600" cy="457200"/>
          </a:xfrm>
          <a:prstGeom prst="rect">
            <a:avLst/>
          </a:prstGeom>
          <a:noFill/>
          <a:ln w="9525">
            <a:noFill/>
            <a:miter lim="800000"/>
            <a:headEnd/>
            <a:tailEnd/>
          </a:ln>
        </p:spPr>
        <p:txBody>
          <a:bodyPr anchor="ctr"/>
          <a:lstStyle/>
          <a:p>
            <a:endParaRPr lang="cs-CZ" sz="1400">
              <a:latin typeface="Calibri" pitchFamily="34" charset="0"/>
            </a:endParaRPr>
          </a:p>
        </p:txBody>
      </p:sp>
      <p:sp>
        <p:nvSpPr>
          <p:cNvPr id="8" name="TextBox 7"/>
          <p:cNvSpPr txBox="1"/>
          <p:nvPr/>
        </p:nvSpPr>
        <p:spPr>
          <a:xfrm>
            <a:off x="380999" y="1295400"/>
            <a:ext cx="8305801" cy="3139321"/>
          </a:xfrm>
          <a:prstGeom prst="rect">
            <a:avLst/>
          </a:prstGeom>
          <a:noFill/>
        </p:spPr>
        <p:txBody>
          <a:bodyPr wrap="square" rtlCol="0">
            <a:spAutoFit/>
          </a:bodyPr>
          <a:lstStyle/>
          <a:p>
            <a:pPr marL="342900" indent="-342900"/>
            <a:r>
              <a:rPr lang="en-US" dirty="0" smtClean="0"/>
              <a:t>1.   Begin with a diverse team with which you deliberately avoid homogeneity, so people can learn from each other and generate creative ideas. </a:t>
            </a:r>
          </a:p>
          <a:p>
            <a:pPr marL="342900" indent="-342900">
              <a:buAutoNum type="arabicPeriod" startAt="2"/>
            </a:pPr>
            <a:r>
              <a:rPr lang="en-US" dirty="0" smtClean="0"/>
              <a:t>Make this group a ‘no competition’ zone and aim to unleash enthusiastic collaboration.</a:t>
            </a:r>
          </a:p>
          <a:p>
            <a:pPr marL="342900" indent="-342900">
              <a:buAutoNum type="arabicPeriod" startAt="2"/>
            </a:pPr>
            <a:r>
              <a:rPr lang="en-US" dirty="0" smtClean="0"/>
              <a:t>Try a little task shifting if someone is bored with his current job. Also, see whether you can encourage team members to train others in what they do really well, fostering better understanding and unleashing the ‘Sawyer Effect’. </a:t>
            </a:r>
          </a:p>
          <a:p>
            <a:pPr marL="342900" indent="-342900">
              <a:buAutoNum type="arabicPeriod" startAt="2"/>
            </a:pPr>
            <a:r>
              <a:rPr lang="en-US" dirty="0" smtClean="0"/>
              <a:t>Animate with ‘purpose, and do not motivate with rewards. Common cause and purpose that matters galvanizes a team more than any reward you can offer. </a:t>
            </a:r>
            <a:endParaRPr lang="en-US" dirty="0"/>
          </a:p>
        </p:txBody>
      </p:sp>
      <p:pic>
        <p:nvPicPr>
          <p:cNvPr id="6146" name="Picture 2" descr="C:\Documents and Settings\Horst Abraham.HORST\Local Settings\Temporary Internet Files\Content.IE5\90WCA4O4\MC900056469[1].wmf"/>
          <p:cNvPicPr>
            <a:picLocks noChangeAspect="1" noChangeArrowheads="1"/>
          </p:cNvPicPr>
          <p:nvPr/>
        </p:nvPicPr>
        <p:blipFill>
          <a:blip r:embed="rId3" cstate="print"/>
          <a:srcRect/>
          <a:stretch>
            <a:fillRect/>
          </a:stretch>
        </p:blipFill>
        <p:spPr bwMode="auto">
          <a:xfrm>
            <a:off x="2971800" y="4476750"/>
            <a:ext cx="2667000" cy="1668463"/>
          </a:xfrm>
          <a:prstGeom prst="rect">
            <a:avLst/>
          </a:prstGeom>
          <a:noFill/>
        </p:spPr>
      </p:pic>
    </p:spTree>
    <p:extLst>
      <p:ext uri="{BB962C8B-B14F-4D97-AF65-F5344CB8AC3E}">
        <p14:creationId xmlns:p14="http://schemas.microsoft.com/office/powerpoint/2010/main" val="4245342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flipV="1">
            <a:off x="90488" y="-157163"/>
            <a:ext cx="8912225" cy="157163"/>
          </a:xfrm>
        </p:spPr>
        <p:txBody>
          <a:bodyPr>
            <a:normAutofit fontScale="90000"/>
          </a:bodyPr>
          <a:lstStyle/>
          <a:p>
            <a:pPr eaLnBrk="1" fontAlgn="auto" hangingPunct="1">
              <a:spcAft>
                <a:spcPts val="0"/>
              </a:spcAft>
              <a:defRPr/>
            </a:pPr>
            <a:r>
              <a:rPr lang="en-US" smtClean="0"/>
              <a:t>                  </a:t>
            </a:r>
          </a:p>
        </p:txBody>
      </p:sp>
      <p:sp>
        <p:nvSpPr>
          <p:cNvPr id="4" name="Slide Number Placeholder 3"/>
          <p:cNvSpPr>
            <a:spLocks noGrp="1"/>
          </p:cNvSpPr>
          <p:nvPr>
            <p:ph type="sldNum" sz="quarter" idx="12"/>
          </p:nvPr>
        </p:nvSpPr>
        <p:spPr/>
        <p:txBody>
          <a:bodyPr/>
          <a:lstStyle/>
          <a:p>
            <a:pPr>
              <a:defRPr/>
            </a:pPr>
            <a:fld id="{92785D9C-E621-435F-B486-3A5124C6BC65}" type="slidenum">
              <a:rPr lang="en-US" smtClean="0"/>
              <a:pPr>
                <a:defRPr/>
              </a:pPr>
              <a:t>5</a:t>
            </a:fld>
            <a:endParaRPr lang="en-US"/>
          </a:p>
        </p:txBody>
      </p:sp>
      <p:sp>
        <p:nvSpPr>
          <p:cNvPr id="10243" name="Rectangle 3"/>
          <p:cNvSpPr>
            <a:spLocks noGrp="1" noChangeArrowheads="1"/>
          </p:cNvSpPr>
          <p:nvPr>
            <p:ph sz="quarter" idx="1"/>
          </p:nvPr>
        </p:nvSpPr>
        <p:spPr>
          <a:xfrm>
            <a:off x="457200" y="457200"/>
            <a:ext cx="8229600" cy="5668963"/>
          </a:xfrm>
        </p:spPr>
        <p:txBody>
          <a:bodyPr>
            <a:normAutofit lnSpcReduction="10000"/>
          </a:bodyPr>
          <a:lstStyle/>
          <a:p>
            <a:pPr eaLnBrk="1" hangingPunct="1">
              <a:lnSpc>
                <a:spcPct val="80000"/>
              </a:lnSpc>
              <a:buFont typeface="Wingdings" pitchFamily="2" charset="2"/>
              <a:buNone/>
            </a:pPr>
            <a:r>
              <a:rPr lang="en-US" sz="2800" i="1" dirty="0" smtClean="0"/>
              <a:t>                                    </a:t>
            </a:r>
            <a:r>
              <a:rPr lang="en-US" sz="3600" b="1" dirty="0" smtClean="0"/>
              <a:t>Context</a:t>
            </a:r>
            <a:endParaRPr lang="en-US" sz="3600" b="1" i="1" dirty="0" smtClean="0"/>
          </a:p>
          <a:p>
            <a:pPr eaLnBrk="1" hangingPunct="1">
              <a:lnSpc>
                <a:spcPct val="80000"/>
              </a:lnSpc>
              <a:buFont typeface="Wingdings" pitchFamily="2" charset="2"/>
              <a:buNone/>
            </a:pPr>
            <a:r>
              <a:rPr lang="en-US" sz="2800" i="1" dirty="0" smtClean="0"/>
              <a:t> </a:t>
            </a:r>
          </a:p>
          <a:p>
            <a:pPr eaLnBrk="1" hangingPunct="1">
              <a:lnSpc>
                <a:spcPct val="80000"/>
              </a:lnSpc>
              <a:buFont typeface="Wingdings" pitchFamily="2" charset="2"/>
              <a:buNone/>
            </a:pPr>
            <a:r>
              <a:rPr lang="en-US" sz="2800" b="1" i="1" dirty="0" smtClean="0"/>
              <a:t>   </a:t>
            </a:r>
            <a:r>
              <a:rPr lang="en-US" sz="2800" b="1" dirty="0" smtClean="0"/>
              <a:t>“No century in human history has experienced so many social, economic and political transformations as the twentieth century. In the developed, free market countries – only one fifth of the earth’s population, but the model for the rest - living, working and transacting have undergone radical qualitative and quantitative changes, different and greater than any changes ever experienced in history before; different in the nature of problems we are facing, different in processes required to deal with them, different in structure and complexity ever experienced before.”</a:t>
            </a:r>
            <a:r>
              <a:rPr lang="en-US" sz="3600" b="1" dirty="0" smtClean="0"/>
              <a:t>   </a:t>
            </a:r>
          </a:p>
          <a:p>
            <a:pPr eaLnBrk="1" hangingPunct="1">
              <a:lnSpc>
                <a:spcPct val="80000"/>
              </a:lnSpc>
              <a:buFont typeface="Wingdings" pitchFamily="2" charset="2"/>
              <a:buNone/>
            </a:pPr>
            <a:r>
              <a:rPr lang="en-US" sz="3600" b="1" dirty="0" smtClean="0"/>
              <a:t>     				</a:t>
            </a:r>
            <a:r>
              <a:rPr lang="en-US" sz="2800" b="1" i="1" dirty="0" smtClean="0"/>
              <a:t>Peter Drucker</a:t>
            </a:r>
          </a:p>
        </p:txBody>
      </p:sp>
    </p:spTree>
    <p:extLst>
      <p:ext uri="{BB962C8B-B14F-4D97-AF65-F5344CB8AC3E}">
        <p14:creationId xmlns:p14="http://schemas.microsoft.com/office/powerpoint/2010/main" val="271517067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2"/>
          <p:cNvSpPr>
            <a:spLocks noGrp="1"/>
          </p:cNvSpPr>
          <p:nvPr>
            <p:ph type="sldNum" sz="quarter" idx="12"/>
          </p:nvPr>
        </p:nvSpPr>
        <p:spPr/>
        <p:txBody>
          <a:bodyPr/>
          <a:lstStyle/>
          <a:p>
            <a:pPr>
              <a:defRPr/>
            </a:pPr>
            <a:fld id="{7C928FE0-24F4-43EB-A0DB-11A438D42A36}" type="slidenum">
              <a:rPr lang="en-US"/>
              <a:pPr>
                <a:defRPr/>
              </a:pPr>
              <a:t>50</a:t>
            </a:fld>
            <a:endParaRPr lang="en-US"/>
          </a:p>
        </p:txBody>
      </p:sp>
      <p:sp>
        <p:nvSpPr>
          <p:cNvPr id="111619" name="Rectangle 2"/>
          <p:cNvSpPr>
            <a:spLocks noGrp="1" noChangeArrowheads="1"/>
          </p:cNvSpPr>
          <p:nvPr>
            <p:ph type="title" idx="4294967295"/>
          </p:nvPr>
        </p:nvSpPr>
        <p:spPr>
          <a:xfrm>
            <a:off x="381000" y="228600"/>
            <a:ext cx="8305800" cy="762000"/>
          </a:xfrm>
          <a:solidFill>
            <a:srgbClr val="0070C0"/>
          </a:solidFill>
        </p:spPr>
        <p:txBody>
          <a:bodyPr bIns="45720" anchor="ctr">
            <a:normAutofit/>
          </a:bodyPr>
          <a:lstStyle/>
          <a:p>
            <a:pPr eaLnBrk="1" fontAlgn="auto" hangingPunct="1">
              <a:spcAft>
                <a:spcPts val="0"/>
              </a:spcAft>
              <a:defRPr/>
            </a:pPr>
            <a:r>
              <a:rPr lang="en-US" sz="2400" dirty="0" smtClean="0">
                <a:solidFill>
                  <a:schemeClr val="bg1"/>
                </a:solidFill>
              </a:rPr>
              <a:t>               Best Practice 10: Your own ideas here: </a:t>
            </a:r>
            <a:endParaRPr lang="en-US" sz="2400" i="1" dirty="0" smtClean="0">
              <a:solidFill>
                <a:schemeClr val="bg1"/>
              </a:solidFill>
            </a:endParaRPr>
          </a:p>
        </p:txBody>
      </p:sp>
      <p:sp>
        <p:nvSpPr>
          <p:cNvPr id="62470" name="Footer Placeholder 3"/>
          <p:cNvSpPr txBox="1">
            <a:spLocks noGrp="1"/>
          </p:cNvSpPr>
          <p:nvPr/>
        </p:nvSpPr>
        <p:spPr bwMode="auto">
          <a:xfrm>
            <a:off x="457200" y="6324600"/>
            <a:ext cx="2895600" cy="457200"/>
          </a:xfrm>
          <a:prstGeom prst="rect">
            <a:avLst/>
          </a:prstGeom>
          <a:noFill/>
          <a:ln w="9525">
            <a:noFill/>
            <a:miter lim="800000"/>
            <a:headEnd/>
            <a:tailEnd/>
          </a:ln>
        </p:spPr>
        <p:txBody>
          <a:bodyPr anchor="ctr"/>
          <a:lstStyle/>
          <a:p>
            <a:endParaRPr lang="cs-CZ" sz="1400">
              <a:latin typeface="Calibri" pitchFamily="34" charset="0"/>
            </a:endParaRPr>
          </a:p>
        </p:txBody>
      </p:sp>
      <p:sp>
        <p:nvSpPr>
          <p:cNvPr id="9" name="TextBox 8"/>
          <p:cNvSpPr txBox="1"/>
          <p:nvPr/>
        </p:nvSpPr>
        <p:spPr>
          <a:xfrm>
            <a:off x="457199" y="960158"/>
            <a:ext cx="8229601" cy="2308324"/>
          </a:xfrm>
          <a:prstGeom prst="rect">
            <a:avLst/>
          </a:prstGeom>
          <a:noFill/>
        </p:spPr>
        <p:txBody>
          <a:bodyPr wrap="square" rtlCol="0">
            <a:spAutoFit/>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pic>
        <p:nvPicPr>
          <p:cNvPr id="7170" name="Picture 2" descr="C:\Documents and Settings\Horst Abraham.HORST\Local Settings\Temporary Internet Files\Content.IE5\CIZJA2BR\MC900229543[1].wmf"/>
          <p:cNvPicPr>
            <a:picLocks noChangeAspect="1" noChangeArrowheads="1"/>
          </p:cNvPicPr>
          <p:nvPr/>
        </p:nvPicPr>
        <p:blipFill>
          <a:blip r:embed="rId3" cstate="print"/>
          <a:srcRect/>
          <a:stretch>
            <a:fillRect/>
          </a:stretch>
        </p:blipFill>
        <p:spPr bwMode="auto">
          <a:xfrm>
            <a:off x="3729038" y="3886201"/>
            <a:ext cx="2062162" cy="2078038"/>
          </a:xfrm>
          <a:prstGeom prst="rect">
            <a:avLst/>
          </a:prstGeom>
          <a:noFill/>
        </p:spPr>
      </p:pic>
    </p:spTree>
    <p:extLst>
      <p:ext uri="{BB962C8B-B14F-4D97-AF65-F5344CB8AC3E}">
        <p14:creationId xmlns:p14="http://schemas.microsoft.com/office/powerpoint/2010/main" val="3909388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594CBFF0-2069-40EA-AE10-CAB9A2CA5A44}" type="slidenum">
              <a:rPr lang="en-US"/>
              <a:pPr>
                <a:defRPr/>
              </a:pPr>
              <a:t>51</a:t>
            </a:fld>
            <a:endParaRPr lang="en-US"/>
          </a:p>
        </p:txBody>
      </p:sp>
      <p:sp>
        <p:nvSpPr>
          <p:cNvPr id="63492" name="Rectangle 3"/>
          <p:cNvSpPr>
            <a:spLocks noGrp="1" noChangeArrowheads="1"/>
          </p:cNvSpPr>
          <p:nvPr>
            <p:ph type="body" idx="4294967295"/>
          </p:nvPr>
        </p:nvSpPr>
        <p:spPr>
          <a:xfrm>
            <a:off x="381000" y="1600200"/>
            <a:ext cx="7848600" cy="4525963"/>
          </a:xfrm>
        </p:spPr>
        <p:txBody>
          <a:bodyPr>
            <a:normAutofit/>
          </a:bodyPr>
          <a:lstStyle/>
          <a:p>
            <a:pPr eaLnBrk="1" hangingPunct="1"/>
            <a:r>
              <a:rPr lang="en-US" sz="4000" dirty="0" smtClean="0"/>
              <a:t>IDEO</a:t>
            </a:r>
          </a:p>
          <a:p>
            <a:pPr eaLnBrk="1" hangingPunct="1"/>
            <a:r>
              <a:rPr lang="en-US" sz="4000" dirty="0" smtClean="0"/>
              <a:t>Palo Alto</a:t>
            </a:r>
          </a:p>
          <a:p>
            <a:pPr eaLnBrk="1" hangingPunct="1"/>
            <a:r>
              <a:rPr lang="en-US" sz="4000" dirty="0" smtClean="0"/>
              <a:t>Design Firm</a:t>
            </a:r>
          </a:p>
        </p:txBody>
      </p:sp>
      <p:sp>
        <p:nvSpPr>
          <p:cNvPr id="63493" name="Rectangle 4"/>
          <p:cNvSpPr>
            <a:spLocks noChangeArrowheads="1"/>
          </p:cNvSpPr>
          <p:nvPr/>
        </p:nvSpPr>
        <p:spPr bwMode="auto">
          <a:xfrm>
            <a:off x="304800" y="304800"/>
            <a:ext cx="7473950" cy="652463"/>
          </a:xfrm>
          <a:prstGeom prst="rect">
            <a:avLst/>
          </a:prstGeom>
          <a:noFill/>
          <a:ln w="9525" algn="ctr">
            <a:noFill/>
            <a:miter lim="800000"/>
            <a:headEnd/>
            <a:tailEnd/>
          </a:ln>
        </p:spPr>
        <p:txBody>
          <a:bodyPr wrap="none" lIns="96762" tIns="48381" rIns="96762" bIns="48381">
            <a:spAutoFit/>
          </a:bodyPr>
          <a:lstStyle/>
          <a:p>
            <a:pPr defTabSz="912813"/>
            <a:r>
              <a:rPr lang="en-US" sz="3000" i="1">
                <a:latin typeface="Calibri" pitchFamily="34" charset="0"/>
              </a:rPr>
              <a:t>           </a:t>
            </a:r>
            <a:r>
              <a:rPr lang="en-US" sz="3600">
                <a:latin typeface="Calibri" pitchFamily="34" charset="0"/>
              </a:rPr>
              <a:t>An example of a GREEN company:</a:t>
            </a:r>
          </a:p>
        </p:txBody>
      </p:sp>
      <p:pic>
        <p:nvPicPr>
          <p:cNvPr id="63494" name="Picture 5" descr="MCj03117800000[1]"/>
          <p:cNvPicPr>
            <a:picLocks noChangeAspect="1" noChangeArrowheads="1"/>
          </p:cNvPicPr>
          <p:nvPr/>
        </p:nvPicPr>
        <p:blipFill>
          <a:blip r:embed="rId3" cstate="print"/>
          <a:srcRect/>
          <a:stretch>
            <a:fillRect/>
          </a:stretch>
        </p:blipFill>
        <p:spPr bwMode="auto">
          <a:xfrm>
            <a:off x="4038600" y="1295400"/>
            <a:ext cx="4078288" cy="4419600"/>
          </a:xfrm>
          <a:prstGeom prst="rect">
            <a:avLst/>
          </a:prstGeom>
          <a:noFill/>
          <a:ln w="9525">
            <a:noFill/>
            <a:miter lim="800000"/>
            <a:headEnd/>
            <a:tailEnd/>
          </a:ln>
        </p:spPr>
      </p:pic>
    </p:spTree>
    <p:extLst>
      <p:ext uri="{BB962C8B-B14F-4D97-AF65-F5344CB8AC3E}">
        <p14:creationId xmlns:p14="http://schemas.microsoft.com/office/powerpoint/2010/main" val="1834808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2"/>
          <p:cNvSpPr>
            <a:spLocks noGrp="1"/>
          </p:cNvSpPr>
          <p:nvPr>
            <p:ph type="sldNum" sz="quarter" idx="12"/>
          </p:nvPr>
        </p:nvSpPr>
        <p:spPr/>
        <p:txBody>
          <a:bodyPr/>
          <a:lstStyle/>
          <a:p>
            <a:pPr>
              <a:defRPr/>
            </a:pPr>
            <a:fld id="{166F7271-E13D-4502-ADBB-E994E0D082B0}" type="slidenum">
              <a:rPr lang="en-US"/>
              <a:pPr>
                <a:defRPr/>
              </a:pPr>
              <a:t>52</a:t>
            </a:fld>
            <a:endParaRPr lang="en-US"/>
          </a:p>
        </p:txBody>
      </p:sp>
      <p:sp>
        <p:nvSpPr>
          <p:cNvPr id="64515" name="Rectangle 2"/>
          <p:cNvSpPr>
            <a:spLocks noGrp="1" noChangeArrowheads="1"/>
          </p:cNvSpPr>
          <p:nvPr>
            <p:ph type="title" idx="4294967295"/>
          </p:nvPr>
        </p:nvSpPr>
        <p:spPr>
          <a:xfrm>
            <a:off x="533400" y="265113"/>
            <a:ext cx="8153400" cy="649287"/>
          </a:xfrm>
          <a:solidFill>
            <a:srgbClr val="0070C0"/>
          </a:solidFill>
        </p:spPr>
        <p:txBody>
          <a:bodyPr bIns="45720" anchor="ctr">
            <a:noAutofit/>
          </a:bodyPr>
          <a:lstStyle/>
          <a:p>
            <a:pPr eaLnBrk="1" hangingPunct="1"/>
            <a:r>
              <a:rPr lang="en-US" sz="3600" dirty="0" smtClean="0">
                <a:solidFill>
                  <a:schemeClr val="bg1"/>
                </a:solidFill>
              </a:rPr>
              <a:t>      </a:t>
            </a:r>
            <a:r>
              <a:rPr lang="en-US" sz="2800" dirty="0" smtClean="0">
                <a:solidFill>
                  <a:schemeClr val="bg1"/>
                </a:solidFill>
              </a:rPr>
              <a:t>How Does IDEO Jumpstart Innovation ?</a:t>
            </a:r>
          </a:p>
        </p:txBody>
      </p:sp>
      <p:sp>
        <p:nvSpPr>
          <p:cNvPr id="64516" name="Rectangle 3"/>
          <p:cNvSpPr>
            <a:spLocks noGrp="1" noChangeArrowheads="1"/>
          </p:cNvSpPr>
          <p:nvPr>
            <p:ph type="body" idx="4294967295"/>
          </p:nvPr>
        </p:nvSpPr>
        <p:spPr>
          <a:xfrm>
            <a:off x="381000" y="1371600"/>
            <a:ext cx="7848600" cy="4389438"/>
          </a:xfrm>
        </p:spPr>
        <p:txBody>
          <a:bodyPr/>
          <a:lstStyle/>
          <a:p>
            <a:pPr marL="341313" indent="-341313" eaLnBrk="1" hangingPunct="1">
              <a:lnSpc>
                <a:spcPct val="80000"/>
              </a:lnSpc>
            </a:pPr>
            <a:r>
              <a:rPr lang="en-US" sz="2800" dirty="0" smtClean="0"/>
              <a:t>What are IDEO’s innovation practices?</a:t>
            </a:r>
          </a:p>
          <a:p>
            <a:pPr marL="341313" indent="-341313" eaLnBrk="1" hangingPunct="1">
              <a:lnSpc>
                <a:spcPct val="80000"/>
              </a:lnSpc>
            </a:pPr>
            <a:r>
              <a:rPr lang="en-US" sz="2800" dirty="0" smtClean="0"/>
              <a:t>What is the role and style of the leader?</a:t>
            </a:r>
          </a:p>
          <a:p>
            <a:pPr marL="341313" indent="-341313" eaLnBrk="1" hangingPunct="1">
              <a:lnSpc>
                <a:spcPct val="80000"/>
              </a:lnSpc>
            </a:pPr>
            <a:r>
              <a:rPr lang="en-US" sz="2800" dirty="0" smtClean="0"/>
              <a:t>What can you learn from IDEO to simply and rapidly make happen in your firm?</a:t>
            </a:r>
          </a:p>
          <a:p>
            <a:pPr marL="341313" indent="-341313" eaLnBrk="1" hangingPunct="1">
              <a:lnSpc>
                <a:spcPct val="80000"/>
              </a:lnSpc>
              <a:buFont typeface="Wingdings 2" pitchFamily="18" charset="2"/>
              <a:buNone/>
            </a:pPr>
            <a:r>
              <a:rPr lang="en-US" sz="2000" i="1" dirty="0" smtClean="0">
                <a:solidFill>
                  <a:srgbClr val="002060"/>
                </a:solidFill>
              </a:rPr>
              <a:t>__________________________________________________</a:t>
            </a:r>
          </a:p>
          <a:p>
            <a:pPr marL="341313" indent="-341313" eaLnBrk="1" hangingPunct="1">
              <a:lnSpc>
                <a:spcPct val="80000"/>
              </a:lnSpc>
              <a:buFont typeface="Wingdings 2" pitchFamily="18" charset="2"/>
              <a:buNone/>
            </a:pPr>
            <a:r>
              <a:rPr lang="en-US" sz="2000" i="1" dirty="0" smtClean="0">
                <a:solidFill>
                  <a:srgbClr val="002060"/>
                </a:solidFill>
              </a:rPr>
              <a:t>__________________________________________________</a:t>
            </a:r>
          </a:p>
          <a:p>
            <a:pPr marL="341313" indent="-341313" eaLnBrk="1" hangingPunct="1">
              <a:lnSpc>
                <a:spcPct val="80000"/>
              </a:lnSpc>
              <a:buFont typeface="Wingdings 2" pitchFamily="18" charset="2"/>
              <a:buNone/>
            </a:pPr>
            <a:r>
              <a:rPr lang="en-US" sz="2000" i="1" dirty="0" smtClean="0">
                <a:solidFill>
                  <a:srgbClr val="002060"/>
                </a:solidFill>
              </a:rPr>
              <a:t>__________________________________________________</a:t>
            </a:r>
          </a:p>
          <a:p>
            <a:pPr marL="341313" indent="-341313" eaLnBrk="1" hangingPunct="1">
              <a:lnSpc>
                <a:spcPct val="80000"/>
              </a:lnSpc>
              <a:buFont typeface="Wingdings 2" pitchFamily="18" charset="2"/>
              <a:buNone/>
            </a:pPr>
            <a:r>
              <a:rPr lang="en-US" sz="2000" i="1" dirty="0" smtClean="0">
                <a:solidFill>
                  <a:srgbClr val="002060"/>
                </a:solidFill>
              </a:rPr>
              <a:t>__________________________________________________</a:t>
            </a:r>
          </a:p>
          <a:p>
            <a:pPr marL="341313" indent="-341313" eaLnBrk="1" hangingPunct="1">
              <a:lnSpc>
                <a:spcPct val="80000"/>
              </a:lnSpc>
              <a:buFont typeface="Wingdings 2" pitchFamily="18" charset="2"/>
              <a:buNone/>
            </a:pPr>
            <a:r>
              <a:rPr lang="en-US" sz="2000" i="1" dirty="0" smtClean="0">
                <a:solidFill>
                  <a:srgbClr val="002060"/>
                </a:solidFill>
              </a:rPr>
              <a:t>__________________________________________________</a:t>
            </a:r>
          </a:p>
          <a:p>
            <a:pPr marL="341313" indent="-341313" eaLnBrk="1" hangingPunct="1">
              <a:lnSpc>
                <a:spcPct val="80000"/>
              </a:lnSpc>
              <a:buFont typeface="Wingdings 2" pitchFamily="18" charset="2"/>
              <a:buNone/>
            </a:pPr>
            <a:r>
              <a:rPr lang="en-US" sz="2000" i="1" dirty="0" smtClean="0">
                <a:solidFill>
                  <a:srgbClr val="002060"/>
                </a:solidFill>
              </a:rPr>
              <a:t>__________________________________________________</a:t>
            </a:r>
          </a:p>
          <a:p>
            <a:pPr marL="341313" indent="-341313" eaLnBrk="1" hangingPunct="1">
              <a:lnSpc>
                <a:spcPct val="80000"/>
              </a:lnSpc>
              <a:buFont typeface="Wingdings 2" pitchFamily="18" charset="2"/>
              <a:buNone/>
            </a:pPr>
            <a:r>
              <a:rPr lang="en-US" sz="2000" i="1" dirty="0" smtClean="0">
                <a:solidFill>
                  <a:srgbClr val="002060"/>
                </a:solidFill>
              </a:rPr>
              <a:t>__________________________________________________</a:t>
            </a:r>
          </a:p>
        </p:txBody>
      </p:sp>
      <p:pic>
        <p:nvPicPr>
          <p:cNvPr id="64517" name="Picture 4" descr="j0234767"/>
          <p:cNvPicPr>
            <a:picLocks noChangeAspect="1" noChangeArrowheads="1" noCrop="1"/>
          </p:cNvPicPr>
          <p:nvPr/>
        </p:nvPicPr>
        <p:blipFill>
          <a:blip r:embed="rId3" cstate="print"/>
          <a:srcRect/>
          <a:stretch>
            <a:fillRect/>
          </a:stretch>
        </p:blipFill>
        <p:spPr bwMode="auto">
          <a:xfrm>
            <a:off x="6629400" y="2743200"/>
            <a:ext cx="2282825" cy="2530475"/>
          </a:xfrm>
          <a:prstGeom prst="rect">
            <a:avLst/>
          </a:prstGeom>
          <a:noFill/>
          <a:ln w="9525">
            <a:noFill/>
            <a:miter lim="800000"/>
            <a:headEnd/>
            <a:tailEnd/>
          </a:ln>
        </p:spPr>
      </p:pic>
      <p:sp>
        <p:nvSpPr>
          <p:cNvPr id="64518" name="Footer Placeholder 4"/>
          <p:cNvSpPr txBox="1">
            <a:spLocks noGrp="1"/>
          </p:cNvSpPr>
          <p:nvPr/>
        </p:nvSpPr>
        <p:spPr bwMode="auto">
          <a:xfrm>
            <a:off x="457200" y="6326188"/>
            <a:ext cx="2895600" cy="455612"/>
          </a:xfrm>
          <a:prstGeom prst="rect">
            <a:avLst/>
          </a:prstGeom>
          <a:noFill/>
          <a:ln w="9525">
            <a:noFill/>
            <a:miter lim="800000"/>
            <a:headEnd/>
            <a:tailEnd/>
          </a:ln>
        </p:spPr>
        <p:txBody>
          <a:bodyPr lIns="91431" tIns="45715" rIns="91431" bIns="45715" anchor="ctr"/>
          <a:lstStyle/>
          <a:p>
            <a:pPr eaLnBrk="0" hangingPunct="0"/>
            <a:endParaRPr lang="cs-CZ" sz="1400"/>
          </a:p>
        </p:txBody>
      </p:sp>
    </p:spTree>
    <p:extLst>
      <p:ext uri="{BB962C8B-B14F-4D97-AF65-F5344CB8AC3E}">
        <p14:creationId xmlns:p14="http://schemas.microsoft.com/office/powerpoint/2010/main" val="38688551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2D3D2D4-985C-4906-BE94-A6D44CC77C42}" type="slidenum">
              <a:rPr lang="en-US"/>
              <a:pPr>
                <a:defRPr/>
              </a:pPr>
              <a:t>53</a:t>
            </a:fld>
            <a:endParaRPr lang="en-US"/>
          </a:p>
        </p:txBody>
      </p:sp>
      <p:sp>
        <p:nvSpPr>
          <p:cNvPr id="97283" name="Rectangle 2"/>
          <p:cNvSpPr>
            <a:spLocks noGrp="1" noChangeArrowheads="1"/>
          </p:cNvSpPr>
          <p:nvPr>
            <p:ph sz="quarter" idx="1"/>
          </p:nvPr>
        </p:nvSpPr>
        <p:spPr>
          <a:xfrm>
            <a:off x="457200" y="5272088"/>
            <a:ext cx="8229600" cy="858837"/>
          </a:xfrm>
        </p:spPr>
        <p:txBody>
          <a:bodyPr/>
          <a:lstStyle/>
          <a:p>
            <a:pPr algn="ctr" eaLnBrk="1" hangingPunct="1">
              <a:buFont typeface="Wingdings" pitchFamily="2" charset="2"/>
              <a:buNone/>
            </a:pPr>
            <a:r>
              <a:rPr lang="en-US" sz="1800" b="1" smtClean="0"/>
              <a:t>We encounter a problem by using the terms interchangeably. </a:t>
            </a:r>
          </a:p>
        </p:txBody>
      </p:sp>
      <p:sp>
        <p:nvSpPr>
          <p:cNvPr id="165891" name="Rectangle 3"/>
          <p:cNvSpPr>
            <a:spLocks noChangeArrowheads="1"/>
          </p:cNvSpPr>
          <p:nvPr/>
        </p:nvSpPr>
        <p:spPr bwMode="auto">
          <a:xfrm>
            <a:off x="1066800" y="1143000"/>
            <a:ext cx="3200400" cy="16002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hangingPunct="0">
              <a:spcBef>
                <a:spcPct val="35000"/>
              </a:spcBef>
              <a:buClr>
                <a:schemeClr val="tx1"/>
              </a:buClr>
              <a:buFont typeface="Wingdings" pitchFamily="2" charset="2"/>
              <a:buNone/>
              <a:defRPr/>
            </a:pPr>
            <a:r>
              <a:rPr kumimoji="1" lang="en-US" sz="2800" b="1"/>
              <a:t> LEADERSHIP</a:t>
            </a:r>
          </a:p>
        </p:txBody>
      </p:sp>
      <p:sp>
        <p:nvSpPr>
          <p:cNvPr id="165892" name="Rectangle 4"/>
          <p:cNvSpPr>
            <a:spLocks noChangeArrowheads="1"/>
          </p:cNvSpPr>
          <p:nvPr/>
        </p:nvSpPr>
        <p:spPr bwMode="auto">
          <a:xfrm>
            <a:off x="4953000" y="1219200"/>
            <a:ext cx="3200400" cy="16002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hangingPunct="0">
              <a:spcBef>
                <a:spcPct val="35000"/>
              </a:spcBef>
              <a:buClr>
                <a:schemeClr val="tx1"/>
              </a:buClr>
              <a:buFont typeface="Wingdings" pitchFamily="2" charset="2"/>
              <a:buNone/>
              <a:defRPr/>
            </a:pPr>
            <a:r>
              <a:rPr kumimoji="1" lang="en-US" sz="2800" b="1"/>
              <a:t>AUTHORITY</a:t>
            </a:r>
          </a:p>
        </p:txBody>
      </p:sp>
      <p:pic>
        <p:nvPicPr>
          <p:cNvPr id="97286" name="Picture 5" descr="MCj02504060000[1]"/>
          <p:cNvPicPr>
            <a:picLocks noChangeAspect="1" noChangeArrowheads="1"/>
          </p:cNvPicPr>
          <p:nvPr/>
        </p:nvPicPr>
        <p:blipFill>
          <a:blip r:embed="rId2" cstate="print"/>
          <a:srcRect/>
          <a:stretch>
            <a:fillRect/>
          </a:stretch>
        </p:blipFill>
        <p:spPr bwMode="auto">
          <a:xfrm>
            <a:off x="5002213" y="3346450"/>
            <a:ext cx="2951162" cy="1536700"/>
          </a:xfrm>
          <a:prstGeom prst="rect">
            <a:avLst/>
          </a:prstGeom>
          <a:noFill/>
          <a:ln w="9525">
            <a:noFill/>
            <a:miter lim="800000"/>
            <a:headEnd/>
            <a:tailEnd/>
          </a:ln>
        </p:spPr>
      </p:pic>
      <p:pic>
        <p:nvPicPr>
          <p:cNvPr id="97287" name="Picture 6" descr="MCj03676380000[1]"/>
          <p:cNvPicPr>
            <a:picLocks noChangeAspect="1" noChangeArrowheads="1"/>
          </p:cNvPicPr>
          <p:nvPr/>
        </p:nvPicPr>
        <p:blipFill>
          <a:blip r:embed="rId3" cstate="print"/>
          <a:srcRect/>
          <a:stretch>
            <a:fillRect/>
          </a:stretch>
        </p:blipFill>
        <p:spPr bwMode="auto">
          <a:xfrm>
            <a:off x="1436688" y="3255963"/>
            <a:ext cx="1827212" cy="1743075"/>
          </a:xfrm>
          <a:prstGeom prst="rect">
            <a:avLst/>
          </a:prstGeom>
          <a:noFill/>
          <a:ln w="9525">
            <a:noFill/>
            <a:miter lim="800000"/>
            <a:headEnd/>
            <a:tailEnd/>
          </a:ln>
        </p:spPr>
      </p:pic>
    </p:spTree>
    <p:extLst>
      <p:ext uri="{BB962C8B-B14F-4D97-AF65-F5344CB8AC3E}">
        <p14:creationId xmlns:p14="http://schemas.microsoft.com/office/powerpoint/2010/main" val="3532176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7813"/>
            <a:ext cx="8229600" cy="869950"/>
          </a:xfrm>
        </p:spPr>
        <p:txBody>
          <a:bodyPr>
            <a:normAutofit/>
          </a:bodyPr>
          <a:lstStyle/>
          <a:p>
            <a:pPr eaLnBrk="1" hangingPunct="1"/>
            <a:r>
              <a:rPr lang="en-US" dirty="0" smtClean="0"/>
              <a:t>	    </a:t>
            </a:r>
            <a:r>
              <a:rPr lang="en-US" sz="3600" u="sng" dirty="0" smtClean="0">
                <a:solidFill>
                  <a:schemeClr val="tx1"/>
                </a:solidFill>
              </a:rPr>
              <a:t>The Leadership Dilemma:</a:t>
            </a:r>
          </a:p>
        </p:txBody>
      </p:sp>
      <p:sp>
        <p:nvSpPr>
          <p:cNvPr id="5" name="Slide Number Placeholder 5"/>
          <p:cNvSpPr>
            <a:spLocks noGrp="1"/>
          </p:cNvSpPr>
          <p:nvPr>
            <p:ph type="sldNum" sz="quarter" idx="12"/>
          </p:nvPr>
        </p:nvSpPr>
        <p:spPr/>
        <p:txBody>
          <a:bodyPr/>
          <a:lstStyle/>
          <a:p>
            <a:pPr>
              <a:defRPr/>
            </a:pPr>
            <a:fld id="{A654CA7E-4A7C-44FF-87B6-05BB2FA04EF2}" type="slidenum">
              <a:rPr lang="en-US"/>
              <a:pPr>
                <a:defRPr/>
              </a:pPr>
              <a:t>54</a:t>
            </a:fld>
            <a:endParaRPr lang="en-US"/>
          </a:p>
        </p:txBody>
      </p:sp>
      <p:sp>
        <p:nvSpPr>
          <p:cNvPr id="98308" name="Rectangle 3"/>
          <p:cNvSpPr>
            <a:spLocks noGrp="1" noChangeArrowheads="1"/>
          </p:cNvSpPr>
          <p:nvPr>
            <p:ph sz="quarter" idx="1"/>
          </p:nvPr>
        </p:nvSpPr>
        <p:spPr>
          <a:xfrm>
            <a:off x="533400" y="1447800"/>
            <a:ext cx="8153400" cy="4572000"/>
          </a:xfrm>
        </p:spPr>
        <p:txBody>
          <a:bodyPr>
            <a:normAutofit/>
          </a:bodyPr>
          <a:lstStyle/>
          <a:p>
            <a:pPr eaLnBrk="1" hangingPunct="1"/>
            <a:r>
              <a:rPr lang="en-US" sz="2800" dirty="0" smtClean="0"/>
              <a:t>Organizations seek stasis. </a:t>
            </a:r>
          </a:p>
          <a:p>
            <a:pPr eaLnBrk="1" hangingPunct="1"/>
            <a:r>
              <a:rPr lang="en-US" sz="2800" dirty="0" smtClean="0"/>
              <a:t>While most managers and leaders invest time and effort keeping everything on an even keel, change leaders are  required to ‘disturb’ the system, forcing it to  re-define itself. (</a:t>
            </a:r>
            <a:r>
              <a:rPr lang="en-US" sz="2800" i="1" dirty="0" smtClean="0"/>
              <a:t>Provocative Competence</a:t>
            </a:r>
            <a:r>
              <a:rPr lang="en-US" sz="2800" dirty="0" smtClean="0"/>
              <a:t>)</a:t>
            </a:r>
          </a:p>
          <a:p>
            <a:pPr eaLnBrk="1" hangingPunct="1"/>
            <a:r>
              <a:rPr lang="en-US" sz="2800" dirty="0" smtClean="0"/>
              <a:t>Routine problem solving (</a:t>
            </a:r>
            <a:r>
              <a:rPr lang="en-US" sz="2800" i="1" dirty="0" smtClean="0"/>
              <a:t>Technical challenge</a:t>
            </a:r>
            <a:r>
              <a:rPr lang="en-US" sz="2800" dirty="0" smtClean="0"/>
              <a:t>)</a:t>
            </a:r>
          </a:p>
          <a:p>
            <a:pPr eaLnBrk="1" hangingPunct="1">
              <a:buFont typeface="Wingdings" pitchFamily="2" charset="2"/>
              <a:buNone/>
            </a:pPr>
            <a:r>
              <a:rPr lang="en-US" sz="2800" dirty="0" smtClean="0"/>
              <a:t>   and leading fundamental change (</a:t>
            </a:r>
            <a:r>
              <a:rPr lang="en-US" sz="2800" i="1" dirty="0" smtClean="0"/>
              <a:t>Adaptive</a:t>
            </a:r>
            <a:r>
              <a:rPr lang="en-US" sz="2800" dirty="0" smtClean="0"/>
              <a:t> </a:t>
            </a:r>
            <a:r>
              <a:rPr lang="en-US" sz="2800" i="1" dirty="0" smtClean="0"/>
              <a:t>challenge)</a:t>
            </a:r>
            <a:r>
              <a:rPr lang="en-US" sz="2800" dirty="0" smtClean="0"/>
              <a:t> require different leadership and different solutions.</a:t>
            </a:r>
            <a:r>
              <a:rPr lang="en-US" dirty="0" smtClean="0"/>
              <a:t> </a:t>
            </a:r>
          </a:p>
          <a:p>
            <a:pPr eaLnBrk="1" hangingPunct="1">
              <a:buFont typeface="Wingdings" pitchFamily="2" charset="2"/>
              <a:buNone/>
            </a:pPr>
            <a:r>
              <a:rPr lang="en-US" dirty="0" smtClean="0"/>
              <a:t>                           </a:t>
            </a:r>
            <a:r>
              <a:rPr lang="en-US" sz="3600" dirty="0" smtClean="0"/>
              <a:t>     </a:t>
            </a:r>
          </a:p>
        </p:txBody>
      </p:sp>
    </p:spTree>
    <p:extLst>
      <p:ext uri="{BB962C8B-B14F-4D97-AF65-F5344CB8AC3E}">
        <p14:creationId xmlns:p14="http://schemas.microsoft.com/office/powerpoint/2010/main" val="1145275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90488" y="0"/>
            <a:ext cx="8912225" cy="1096963"/>
          </a:xfrm>
        </p:spPr>
        <p:txBody>
          <a:bodyPr>
            <a:normAutofit/>
          </a:bodyPr>
          <a:lstStyle/>
          <a:p>
            <a:pPr eaLnBrk="1" hangingPunct="1"/>
            <a:r>
              <a:rPr lang="en-US" sz="3600" dirty="0" smtClean="0"/>
              <a:t>          </a:t>
            </a:r>
            <a:endParaRPr lang="en-US" sz="2800" b="1" dirty="0" smtClean="0">
              <a:solidFill>
                <a:schemeClr val="tx1"/>
              </a:solidFill>
            </a:endParaRPr>
          </a:p>
        </p:txBody>
      </p:sp>
      <p:sp>
        <p:nvSpPr>
          <p:cNvPr id="5" name="Slide Number Placeholder 5"/>
          <p:cNvSpPr>
            <a:spLocks noGrp="1"/>
          </p:cNvSpPr>
          <p:nvPr>
            <p:ph type="sldNum" sz="quarter" idx="12"/>
          </p:nvPr>
        </p:nvSpPr>
        <p:spPr/>
        <p:txBody>
          <a:bodyPr/>
          <a:lstStyle/>
          <a:p>
            <a:pPr>
              <a:defRPr/>
            </a:pPr>
            <a:fld id="{E578492E-2A0B-4CB9-9E5B-1E40CFF36C35}" type="slidenum">
              <a:rPr lang="en-US"/>
              <a:pPr>
                <a:defRPr/>
              </a:pPr>
              <a:t>55</a:t>
            </a:fld>
            <a:endParaRPr lang="en-US"/>
          </a:p>
        </p:txBody>
      </p:sp>
      <p:sp>
        <p:nvSpPr>
          <p:cNvPr id="99332" name="Rectangle 3"/>
          <p:cNvSpPr>
            <a:spLocks noGrp="1" noChangeArrowheads="1"/>
          </p:cNvSpPr>
          <p:nvPr>
            <p:ph sz="quarter" idx="1"/>
          </p:nvPr>
        </p:nvSpPr>
        <p:spPr>
          <a:xfrm>
            <a:off x="0" y="685800"/>
            <a:ext cx="9144000" cy="5445125"/>
          </a:xfrm>
        </p:spPr>
        <p:txBody>
          <a:bodyPr>
            <a:normAutofit/>
          </a:bodyPr>
          <a:lstStyle/>
          <a:p>
            <a:pPr eaLnBrk="1" hangingPunct="1">
              <a:lnSpc>
                <a:spcPct val="80000"/>
              </a:lnSpc>
              <a:buFont typeface="Wingdings" pitchFamily="2" charset="2"/>
              <a:buNone/>
            </a:pPr>
            <a:r>
              <a:rPr lang="en-US" sz="2800" dirty="0" smtClean="0"/>
              <a:t>        </a:t>
            </a:r>
            <a:r>
              <a:rPr lang="en-US" sz="2800" u="sng" dirty="0" smtClean="0"/>
              <a:t>Technical Challenge</a:t>
            </a:r>
            <a:r>
              <a:rPr lang="en-US" sz="2800" dirty="0" smtClean="0"/>
              <a:t>	   </a:t>
            </a:r>
            <a:r>
              <a:rPr lang="en-US" sz="2800" u="sng" dirty="0" smtClean="0"/>
              <a:t>Adaptive – Challenge</a:t>
            </a:r>
          </a:p>
          <a:p>
            <a:pPr eaLnBrk="1" hangingPunct="1">
              <a:lnSpc>
                <a:spcPct val="80000"/>
              </a:lnSpc>
              <a:buFont typeface="Wingdings" pitchFamily="2" charset="2"/>
              <a:buNone/>
            </a:pPr>
            <a:r>
              <a:rPr lang="en-US" sz="2800" dirty="0" smtClean="0"/>
              <a:t>       </a:t>
            </a:r>
          </a:p>
          <a:p>
            <a:pPr eaLnBrk="1" hangingPunct="1">
              <a:lnSpc>
                <a:spcPct val="80000"/>
              </a:lnSpc>
              <a:buFont typeface="Wingdings" pitchFamily="2" charset="2"/>
              <a:buNone/>
            </a:pPr>
            <a:r>
              <a:rPr lang="en-US" sz="2800" dirty="0" smtClean="0"/>
              <a:t>	 * </a:t>
            </a:r>
            <a:r>
              <a:rPr lang="en-US" sz="2400" dirty="0" smtClean="0"/>
              <a:t>Challenge is known	                 * Challenge not known       </a:t>
            </a:r>
          </a:p>
          <a:p>
            <a:pPr eaLnBrk="1" hangingPunct="1">
              <a:lnSpc>
                <a:spcPct val="80000"/>
              </a:lnSpc>
              <a:buFont typeface="Wingdings" pitchFamily="2" charset="2"/>
              <a:buNone/>
            </a:pPr>
            <a:r>
              <a:rPr lang="en-US" sz="2400" dirty="0" smtClean="0"/>
              <a:t>	 * Skills known and available        * Skills need to be learned.</a:t>
            </a:r>
          </a:p>
          <a:p>
            <a:pPr eaLnBrk="1" hangingPunct="1">
              <a:lnSpc>
                <a:spcPct val="80000"/>
              </a:lnSpc>
              <a:buFont typeface="Wingdings" pitchFamily="2" charset="2"/>
              <a:buNone/>
            </a:pPr>
            <a:r>
              <a:rPr lang="en-US" sz="2400" dirty="0" smtClean="0"/>
              <a:t>     * Locus of Solution: Expert        * Locus of Solution:  </a:t>
            </a:r>
          </a:p>
          <a:p>
            <a:pPr eaLnBrk="1" hangingPunct="1">
              <a:lnSpc>
                <a:spcPct val="80000"/>
              </a:lnSpc>
              <a:buFont typeface="Wingdings" pitchFamily="2" charset="2"/>
              <a:buNone/>
            </a:pPr>
            <a:r>
              <a:rPr lang="en-US" sz="2400" dirty="0" smtClean="0"/>
              <a:t>                                                            Learning/Process.</a:t>
            </a:r>
          </a:p>
          <a:p>
            <a:pPr eaLnBrk="1" hangingPunct="1">
              <a:lnSpc>
                <a:spcPct val="80000"/>
              </a:lnSpc>
              <a:buFont typeface="Wingdings" pitchFamily="2" charset="2"/>
              <a:buNone/>
            </a:pPr>
            <a:r>
              <a:rPr lang="en-US" sz="2400" dirty="0" smtClean="0"/>
              <a:t>     * Process: Disciplined                  * Process: Messy- casualties.</a:t>
            </a:r>
          </a:p>
          <a:p>
            <a:pPr eaLnBrk="1" hangingPunct="1">
              <a:lnSpc>
                <a:spcPct val="80000"/>
              </a:lnSpc>
              <a:buFont typeface="Wingdings" pitchFamily="2" charset="2"/>
              <a:buNone/>
            </a:pPr>
            <a:r>
              <a:rPr lang="en-US" sz="2400" dirty="0" smtClean="0"/>
              <a:t>     * Communication: directive        * Communication: noisy,           </a:t>
            </a:r>
          </a:p>
          <a:p>
            <a:pPr eaLnBrk="1" hangingPunct="1">
              <a:lnSpc>
                <a:spcPct val="80000"/>
              </a:lnSpc>
              <a:buFont typeface="Wingdings" pitchFamily="2" charset="2"/>
              <a:buNone/>
            </a:pPr>
            <a:r>
              <a:rPr lang="en-US" sz="2400" dirty="0" smtClean="0"/>
              <a:t>                                                             inquiry. </a:t>
            </a:r>
          </a:p>
          <a:p>
            <a:pPr eaLnBrk="1" hangingPunct="1">
              <a:lnSpc>
                <a:spcPct val="80000"/>
              </a:lnSpc>
              <a:buFont typeface="Wingdings" pitchFamily="2" charset="2"/>
              <a:buNone/>
            </a:pPr>
            <a:r>
              <a:rPr lang="en-US" sz="2400" dirty="0" smtClean="0"/>
              <a:t>     * Leadership: Tell’                         * Leadership: ‘Ask’</a:t>
            </a:r>
          </a:p>
          <a:p>
            <a:pPr eaLnBrk="1" hangingPunct="1">
              <a:lnSpc>
                <a:spcPct val="80000"/>
              </a:lnSpc>
              <a:buFont typeface="Wingdings" pitchFamily="2" charset="2"/>
              <a:buNone/>
            </a:pPr>
            <a:r>
              <a:rPr lang="en-US" sz="2400" dirty="0" smtClean="0"/>
              <a:t>          </a:t>
            </a:r>
          </a:p>
          <a:p>
            <a:pPr eaLnBrk="1" hangingPunct="1">
              <a:lnSpc>
                <a:spcPct val="80000"/>
              </a:lnSpc>
              <a:buFont typeface="Wingdings" pitchFamily="2" charset="2"/>
              <a:buNone/>
            </a:pPr>
            <a:r>
              <a:rPr lang="en-US" sz="2400" dirty="0" smtClean="0"/>
              <a:t>                      </a:t>
            </a:r>
          </a:p>
          <a:p>
            <a:pPr eaLnBrk="1" hangingPunct="1">
              <a:lnSpc>
                <a:spcPct val="80000"/>
              </a:lnSpc>
              <a:buFontTx/>
              <a:buNone/>
            </a:pPr>
            <a:endParaRPr lang="en-US" sz="2000" dirty="0" smtClean="0"/>
          </a:p>
          <a:p>
            <a:pPr eaLnBrk="1" hangingPunct="1">
              <a:lnSpc>
                <a:spcPct val="80000"/>
              </a:lnSpc>
              <a:buFont typeface="Wingdings" pitchFamily="2" charset="2"/>
              <a:buNone/>
            </a:pPr>
            <a:r>
              <a:rPr lang="en-US" sz="2500" dirty="0" smtClean="0"/>
              <a:t>	            </a:t>
            </a:r>
          </a:p>
        </p:txBody>
      </p:sp>
    </p:spTree>
    <p:extLst>
      <p:ext uri="{BB962C8B-B14F-4D97-AF65-F5344CB8AC3E}">
        <p14:creationId xmlns:p14="http://schemas.microsoft.com/office/powerpoint/2010/main" val="2387944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457200" y="274638"/>
            <a:ext cx="8229600" cy="792162"/>
          </a:xfrm>
          <a:solidFill>
            <a:srgbClr val="0070C0"/>
          </a:solidFill>
        </p:spPr>
        <p:txBody>
          <a:bodyPr rtlCol="0">
            <a:normAutofit/>
          </a:bodyPr>
          <a:lstStyle/>
          <a:p>
            <a:pPr fontAlgn="auto">
              <a:spcAft>
                <a:spcPts val="0"/>
              </a:spcAft>
              <a:defRPr/>
            </a:pPr>
            <a:r>
              <a:rPr lang="en-US" sz="2800" b="1" dirty="0" smtClean="0"/>
              <a:t>        </a:t>
            </a:r>
            <a:r>
              <a:rPr lang="en-US" sz="4000" dirty="0" smtClean="0">
                <a:solidFill>
                  <a:schemeClr val="bg1"/>
                </a:solidFill>
              </a:rPr>
              <a:t>Regulating the Disequilibrium</a:t>
            </a:r>
          </a:p>
        </p:txBody>
      </p:sp>
      <p:sp>
        <p:nvSpPr>
          <p:cNvPr id="6" name="Slide Number Placeholder 22"/>
          <p:cNvSpPr>
            <a:spLocks noGrp="1"/>
          </p:cNvSpPr>
          <p:nvPr>
            <p:ph type="sldNum" sz="quarter" idx="12"/>
          </p:nvPr>
        </p:nvSpPr>
        <p:spPr/>
        <p:txBody>
          <a:bodyPr/>
          <a:lstStyle/>
          <a:p>
            <a:pPr>
              <a:defRPr/>
            </a:pPr>
            <a:fld id="{64514848-E42A-4724-81DC-D2FCE1145AA0}" type="slidenum">
              <a:rPr lang="en-US"/>
              <a:pPr>
                <a:defRPr/>
              </a:pPr>
              <a:t>56</a:t>
            </a:fld>
            <a:endParaRPr lang="en-US"/>
          </a:p>
        </p:txBody>
      </p:sp>
      <p:sp>
        <p:nvSpPr>
          <p:cNvPr id="5" name="Slide Number Placeholder 5"/>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C92798D3-60A3-4E67-8465-C3FC5AF602CA}" type="slidenum">
              <a:rPr lang="en-US" sz="1400">
                <a:solidFill>
                  <a:srgbClr val="FFFFFF"/>
                </a:solidFill>
                <a:latin typeface="+mj-lt"/>
                <a:ea typeface="+mj-ea"/>
                <a:cs typeface="+mj-cs"/>
              </a:rPr>
              <a:pPr algn="ctr" fontAlgn="auto">
                <a:spcBef>
                  <a:spcPts val="0"/>
                </a:spcBef>
                <a:spcAft>
                  <a:spcPts val="0"/>
                </a:spcAft>
                <a:defRPr/>
              </a:pPr>
              <a:t>56</a:t>
            </a:fld>
            <a:endParaRPr lang="en-US" sz="1400">
              <a:solidFill>
                <a:srgbClr val="FFFFFF"/>
              </a:solidFill>
              <a:latin typeface="+mj-lt"/>
              <a:ea typeface="+mj-ea"/>
              <a:cs typeface="+mj-cs"/>
            </a:endParaRPr>
          </a:p>
        </p:txBody>
      </p:sp>
      <p:pic>
        <p:nvPicPr>
          <p:cNvPr id="11269" name="Picture 3" descr="horst scan"/>
          <p:cNvPicPr>
            <a:picLocks noChangeAspect="1" noChangeArrowheads="1"/>
          </p:cNvPicPr>
          <p:nvPr/>
        </p:nvPicPr>
        <p:blipFill>
          <a:blip r:embed="rId2" cstate="print"/>
          <a:srcRect/>
          <a:stretch>
            <a:fillRect/>
          </a:stretch>
        </p:blipFill>
        <p:spPr bwMode="auto">
          <a:xfrm>
            <a:off x="381000" y="1066800"/>
            <a:ext cx="8229600" cy="5105400"/>
          </a:xfrm>
          <a:prstGeom prst="rect">
            <a:avLst/>
          </a:prstGeom>
          <a:solidFill>
            <a:schemeClr val="accent2"/>
          </a:solidFill>
          <a:ln w="9525">
            <a:noFill/>
            <a:miter lim="800000"/>
            <a:headEnd/>
            <a:tailEnd/>
          </a:ln>
        </p:spPr>
      </p:pic>
      <p:sp>
        <p:nvSpPr>
          <p:cNvPr id="11270" name="Text Box 4"/>
          <p:cNvSpPr txBox="1">
            <a:spLocks noChangeArrowheads="1"/>
          </p:cNvSpPr>
          <p:nvPr/>
        </p:nvSpPr>
        <p:spPr bwMode="auto">
          <a:xfrm>
            <a:off x="6372225" y="6219825"/>
            <a:ext cx="185738" cy="231775"/>
          </a:xfrm>
          <a:prstGeom prst="rect">
            <a:avLst/>
          </a:prstGeom>
          <a:noFill/>
          <a:ln w="9525" algn="ctr">
            <a:noFill/>
            <a:miter lim="800000"/>
            <a:headEnd/>
            <a:tailEnd/>
          </a:ln>
        </p:spPr>
        <p:txBody>
          <a:bodyPr wrap="none" lIns="92075" tIns="46038" rIns="92075" bIns="46038">
            <a:spAutoFit/>
          </a:bodyPr>
          <a:lstStyle/>
          <a:p>
            <a:pPr marL="571500" indent="-571500" eaLnBrk="0" hangingPunct="0">
              <a:spcBef>
                <a:spcPct val="35000"/>
              </a:spcBef>
              <a:buClr>
                <a:schemeClr val="tx1"/>
              </a:buClr>
              <a:buFont typeface="Wingdings" pitchFamily="2" charset="2"/>
              <a:buNone/>
            </a:pPr>
            <a:endParaRPr kumimoji="1" lang="en-US" sz="900">
              <a:latin typeface="Calibri" pitchFamily="34" charset="0"/>
            </a:endParaRPr>
          </a:p>
        </p:txBody>
      </p:sp>
      <p:sp>
        <p:nvSpPr>
          <p:cNvPr id="11271" name="TextBox 6"/>
          <p:cNvSpPr txBox="1">
            <a:spLocks noChangeArrowheads="1"/>
          </p:cNvSpPr>
          <p:nvPr/>
        </p:nvSpPr>
        <p:spPr bwMode="auto">
          <a:xfrm>
            <a:off x="6248400" y="6019800"/>
            <a:ext cx="2057400" cy="307975"/>
          </a:xfrm>
          <a:prstGeom prst="rect">
            <a:avLst/>
          </a:prstGeom>
          <a:noFill/>
          <a:ln w="9525">
            <a:noFill/>
            <a:miter lim="800000"/>
            <a:headEnd/>
            <a:tailEnd/>
          </a:ln>
        </p:spPr>
        <p:txBody>
          <a:bodyPr>
            <a:spAutoFit/>
          </a:bodyPr>
          <a:lstStyle/>
          <a:p>
            <a:r>
              <a:rPr lang="en-US" sz="1400">
                <a:latin typeface="Calibri" pitchFamily="34" charset="0"/>
              </a:rPr>
              <a:t>Ron Haifetz - HSG</a:t>
            </a:r>
          </a:p>
        </p:txBody>
      </p:sp>
    </p:spTree>
    <p:extLst>
      <p:ext uri="{BB962C8B-B14F-4D97-AF65-F5344CB8AC3E}">
        <p14:creationId xmlns:p14="http://schemas.microsoft.com/office/powerpoint/2010/main" val="161140743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04800" y="228600"/>
            <a:ext cx="8534400" cy="609600"/>
          </a:xfrm>
          <a:solidFill>
            <a:srgbClr val="0070C0"/>
          </a:solidFill>
        </p:spPr>
        <p:txBody>
          <a:bodyPr>
            <a:normAutofit fontScale="90000"/>
          </a:bodyPr>
          <a:lstStyle/>
          <a:p>
            <a:pPr eaLnBrk="1" hangingPunct="1"/>
            <a:r>
              <a:rPr lang="en-US" dirty="0" smtClean="0"/>
              <a:t>          </a:t>
            </a:r>
            <a:r>
              <a:rPr lang="en-US" sz="3600" dirty="0" smtClean="0">
                <a:solidFill>
                  <a:schemeClr val="bg1"/>
                </a:solidFill>
              </a:rPr>
              <a:t>Work Avoidance Mechanisms </a:t>
            </a:r>
          </a:p>
        </p:txBody>
      </p:sp>
      <p:sp>
        <p:nvSpPr>
          <p:cNvPr id="6" name="Slide Number Placeholder 4"/>
          <p:cNvSpPr>
            <a:spLocks noGrp="1"/>
          </p:cNvSpPr>
          <p:nvPr>
            <p:ph type="sldNum" sz="quarter" idx="12"/>
          </p:nvPr>
        </p:nvSpPr>
        <p:spPr/>
        <p:txBody>
          <a:bodyPr/>
          <a:lstStyle/>
          <a:p>
            <a:pPr>
              <a:defRPr/>
            </a:pPr>
            <a:fld id="{0F8068BD-017C-498A-8483-003BFA0C13FA}" type="slidenum">
              <a:rPr lang="en-US"/>
              <a:pPr>
                <a:defRPr/>
              </a:pPr>
              <a:t>57</a:t>
            </a:fld>
            <a:endParaRPr lang="en-US"/>
          </a:p>
        </p:txBody>
      </p:sp>
      <p:sp>
        <p:nvSpPr>
          <p:cNvPr id="102404" name="Text Box 3"/>
          <p:cNvSpPr txBox="1">
            <a:spLocks noChangeArrowheads="1"/>
          </p:cNvSpPr>
          <p:nvPr/>
        </p:nvSpPr>
        <p:spPr bwMode="auto">
          <a:xfrm>
            <a:off x="533400" y="1143000"/>
            <a:ext cx="7620000" cy="304800"/>
          </a:xfrm>
          <a:prstGeom prst="rect">
            <a:avLst/>
          </a:prstGeom>
          <a:noFill/>
          <a:ln w="9525">
            <a:noFill/>
            <a:miter lim="800000"/>
            <a:headEnd/>
            <a:tailEnd/>
          </a:ln>
        </p:spPr>
        <p:txBody>
          <a:bodyPr lIns="92075" tIns="46038" rIns="92075" bIns="46038">
            <a:spAutoFit/>
          </a:bodyPr>
          <a:lstStyle/>
          <a:p>
            <a:pPr marL="288925" indent="-288925" eaLnBrk="0" hangingPunct="0">
              <a:spcBef>
                <a:spcPct val="50000"/>
              </a:spcBef>
              <a:buClr>
                <a:schemeClr val="tx1"/>
              </a:buClr>
              <a:buFontTx/>
              <a:buChar char="•"/>
            </a:pPr>
            <a:endParaRPr kumimoji="1" lang="en-US" sz="1400" b="1"/>
          </a:p>
        </p:txBody>
      </p:sp>
      <p:sp>
        <p:nvSpPr>
          <p:cNvPr id="102405" name="Rectangle 4"/>
          <p:cNvSpPr>
            <a:spLocks noChangeArrowheads="1"/>
          </p:cNvSpPr>
          <p:nvPr/>
        </p:nvSpPr>
        <p:spPr bwMode="auto">
          <a:xfrm>
            <a:off x="533400" y="1143000"/>
            <a:ext cx="8229600" cy="4419600"/>
          </a:xfrm>
          <a:prstGeom prst="rect">
            <a:avLst/>
          </a:prstGeom>
          <a:noFill/>
          <a:ln w="9525">
            <a:noFill/>
            <a:miter lim="800000"/>
            <a:headEnd/>
            <a:tailEnd/>
          </a:ln>
        </p:spPr>
        <p:txBody>
          <a:bodyPr lIns="92075" tIns="46038" rIns="92075" bIns="46038"/>
          <a:lstStyle/>
          <a:p>
            <a:pPr marL="285750" indent="-285750" eaLnBrk="0" hangingPunct="0">
              <a:spcBef>
                <a:spcPct val="35000"/>
              </a:spcBef>
              <a:buClr>
                <a:schemeClr val="bg1"/>
              </a:buClr>
              <a:buSzPct val="60000"/>
              <a:buFont typeface="Wingdings" pitchFamily="2" charset="2"/>
              <a:buBlip>
                <a:blip r:embed="rId3"/>
              </a:buBlip>
            </a:pPr>
            <a:r>
              <a:rPr kumimoji="1" lang="en-US" sz="1600" b="1" dirty="0"/>
              <a:t>1. Denial </a:t>
            </a:r>
          </a:p>
          <a:p>
            <a:pPr marL="285750" indent="-285750" eaLnBrk="0" hangingPunct="0">
              <a:spcBef>
                <a:spcPct val="35000"/>
              </a:spcBef>
              <a:buClr>
                <a:schemeClr val="bg1"/>
              </a:buClr>
              <a:buSzPct val="60000"/>
              <a:buFont typeface="Wingdings" pitchFamily="2" charset="2"/>
              <a:buBlip>
                <a:blip r:embed="rId3"/>
              </a:buBlip>
            </a:pPr>
            <a:r>
              <a:rPr kumimoji="1" lang="en-US" sz="1600" b="1" dirty="0"/>
              <a:t>2. Diversions: attending to the urgent, not the important.</a:t>
            </a:r>
          </a:p>
          <a:p>
            <a:pPr marL="285750" indent="-285750" eaLnBrk="0" hangingPunct="0">
              <a:spcBef>
                <a:spcPct val="35000"/>
              </a:spcBef>
              <a:buClr>
                <a:schemeClr val="bg1"/>
              </a:buClr>
              <a:buSzPct val="60000"/>
              <a:buFont typeface="Wingdings" pitchFamily="2" charset="2"/>
              <a:buBlip>
                <a:blip r:embed="rId3"/>
              </a:buBlip>
            </a:pPr>
            <a:r>
              <a:rPr kumimoji="1" lang="en-US" sz="1600" b="1" dirty="0"/>
              <a:t>3. Laying blame: finger pointing.</a:t>
            </a:r>
          </a:p>
          <a:p>
            <a:pPr marL="742950" lvl="1" indent="-285750" eaLnBrk="0" hangingPunct="0">
              <a:spcBef>
                <a:spcPct val="35000"/>
              </a:spcBef>
              <a:buClr>
                <a:schemeClr val="bg1"/>
              </a:buClr>
              <a:buSzPct val="60000"/>
              <a:buFont typeface="Wingdings" pitchFamily="2" charset="2"/>
              <a:buNone/>
            </a:pPr>
            <a:r>
              <a:rPr kumimoji="1" lang="en-US" sz="1600" b="1" dirty="0"/>
              <a:t>–  Externalizing the enemy.</a:t>
            </a:r>
          </a:p>
          <a:p>
            <a:pPr marL="742950" lvl="1" indent="-285750" eaLnBrk="0" hangingPunct="0">
              <a:spcBef>
                <a:spcPct val="35000"/>
              </a:spcBef>
              <a:buClr>
                <a:schemeClr val="bg1"/>
              </a:buClr>
              <a:buSzPct val="60000"/>
              <a:buFont typeface="Wingdings" pitchFamily="2" charset="2"/>
              <a:buNone/>
            </a:pPr>
            <a:r>
              <a:rPr kumimoji="1" lang="en-US" sz="1600" b="1" dirty="0"/>
              <a:t>–  Attacking authority.</a:t>
            </a:r>
          </a:p>
          <a:p>
            <a:pPr marL="742950" lvl="1" indent="-285750" eaLnBrk="0" hangingPunct="0">
              <a:spcBef>
                <a:spcPct val="35000"/>
              </a:spcBef>
              <a:buClr>
                <a:schemeClr val="bg1"/>
              </a:buClr>
              <a:buSzPct val="60000"/>
              <a:buFont typeface="Wingdings" pitchFamily="2" charset="2"/>
              <a:buNone/>
            </a:pPr>
            <a:r>
              <a:rPr kumimoji="1" lang="en-US" sz="1600" b="1" dirty="0"/>
              <a:t>–  Neutralizing the (adaptive) leader because of rising discomfort</a:t>
            </a:r>
          </a:p>
          <a:p>
            <a:pPr marL="285750" indent="-285750" eaLnBrk="0" hangingPunct="0">
              <a:spcBef>
                <a:spcPct val="35000"/>
              </a:spcBef>
              <a:buClr>
                <a:schemeClr val="bg1"/>
              </a:buClr>
              <a:buSzPct val="60000"/>
              <a:buFont typeface="Wingdings" pitchFamily="2" charset="2"/>
              <a:buNone/>
            </a:pPr>
            <a:r>
              <a:rPr kumimoji="1" lang="en-US" sz="1600" b="1" dirty="0"/>
              <a:t>           with the exposure to the unknown, the discomfort of having to learn your  </a:t>
            </a:r>
          </a:p>
          <a:p>
            <a:pPr marL="285750" indent="-285750" eaLnBrk="0" hangingPunct="0">
              <a:spcBef>
                <a:spcPct val="35000"/>
              </a:spcBef>
              <a:buClr>
                <a:schemeClr val="bg1"/>
              </a:buClr>
              <a:buSzPct val="60000"/>
              <a:buFont typeface="Wingdings" pitchFamily="2" charset="2"/>
              <a:buNone/>
            </a:pPr>
            <a:r>
              <a:rPr kumimoji="1" lang="en-US" sz="1600" b="1" dirty="0"/>
              <a:t>           way forward. There is a tendency to hold on to the past or searching for </a:t>
            </a:r>
          </a:p>
          <a:p>
            <a:pPr marL="285750" indent="-285750" eaLnBrk="0" hangingPunct="0">
              <a:spcBef>
                <a:spcPct val="35000"/>
              </a:spcBef>
              <a:buClr>
                <a:schemeClr val="bg1"/>
              </a:buClr>
              <a:buSzPct val="60000"/>
              <a:buFont typeface="Wingdings" pitchFamily="2" charset="2"/>
              <a:buNone/>
            </a:pPr>
            <a:r>
              <a:rPr kumimoji="1" lang="en-US" sz="1600" b="1" dirty="0"/>
              <a:t>           the task expert, even though there is none. </a:t>
            </a:r>
          </a:p>
          <a:p>
            <a:pPr marL="285750" indent="-285750" eaLnBrk="0" hangingPunct="0">
              <a:spcBef>
                <a:spcPct val="35000"/>
              </a:spcBef>
              <a:buClr>
                <a:schemeClr val="bg1"/>
              </a:buClr>
              <a:buSzPct val="60000"/>
              <a:buFont typeface="Wingdings" pitchFamily="2" charset="2"/>
              <a:buBlip>
                <a:blip r:embed="rId3"/>
              </a:buBlip>
            </a:pPr>
            <a:r>
              <a:rPr kumimoji="1" lang="en-US" sz="1600" b="1" dirty="0"/>
              <a:t>Phony solutions:</a:t>
            </a:r>
          </a:p>
          <a:p>
            <a:pPr marL="742950" lvl="1" indent="-285750" eaLnBrk="0" hangingPunct="0">
              <a:spcBef>
                <a:spcPct val="35000"/>
              </a:spcBef>
              <a:buClr>
                <a:schemeClr val="bg1"/>
              </a:buClr>
              <a:buSzPct val="60000"/>
              <a:buFont typeface="Wingdings" pitchFamily="2" charset="2"/>
              <a:buNone/>
            </a:pPr>
            <a:r>
              <a:rPr kumimoji="1" lang="en-US" sz="1600" b="1" dirty="0"/>
              <a:t>–  Re-structuring. </a:t>
            </a:r>
          </a:p>
          <a:p>
            <a:pPr marL="742950" lvl="1" indent="-285750" eaLnBrk="0" hangingPunct="0">
              <a:spcBef>
                <a:spcPct val="35000"/>
              </a:spcBef>
              <a:buClr>
                <a:schemeClr val="bg1"/>
              </a:buClr>
              <a:buSzPct val="60000"/>
              <a:buFont typeface="Wingdings" pitchFamily="2" charset="2"/>
              <a:buNone/>
            </a:pPr>
            <a:r>
              <a:rPr kumimoji="1" lang="en-US" sz="1600" b="1" dirty="0"/>
              <a:t>–  Forming committees.</a:t>
            </a:r>
          </a:p>
          <a:p>
            <a:pPr marL="742950" lvl="1" indent="-285750" eaLnBrk="0" hangingPunct="0">
              <a:spcBef>
                <a:spcPct val="35000"/>
              </a:spcBef>
              <a:buClr>
                <a:schemeClr val="bg1"/>
              </a:buClr>
              <a:buSzPct val="60000"/>
              <a:buFont typeface="Wingdings" pitchFamily="2" charset="2"/>
              <a:buNone/>
            </a:pPr>
            <a:r>
              <a:rPr kumimoji="1" lang="en-US" sz="1600" b="1" dirty="0"/>
              <a:t>–  Using a ‘technical’ solution to an ‘adaptive’ problem or visa versa. </a:t>
            </a:r>
          </a:p>
          <a:p>
            <a:pPr marL="285750" indent="-285750" eaLnBrk="0" hangingPunct="0">
              <a:spcBef>
                <a:spcPct val="35000"/>
              </a:spcBef>
              <a:buClr>
                <a:schemeClr val="bg1"/>
              </a:buClr>
              <a:buSzPct val="60000"/>
              <a:buFont typeface="Wingdings" pitchFamily="2" charset="2"/>
              <a:buBlip>
                <a:blip r:embed="rId3"/>
              </a:buBlip>
            </a:pPr>
            <a:r>
              <a:rPr kumimoji="1" lang="en-US" sz="1600" b="1" dirty="0"/>
              <a:t>Sterile conflict: </a:t>
            </a:r>
          </a:p>
          <a:p>
            <a:pPr marL="742950" lvl="1" indent="-285750" eaLnBrk="0" hangingPunct="0">
              <a:spcBef>
                <a:spcPct val="35000"/>
              </a:spcBef>
              <a:buClr>
                <a:schemeClr val="bg1"/>
              </a:buClr>
              <a:buSzPct val="60000"/>
              <a:buFont typeface="Wingdings" pitchFamily="2" charset="2"/>
              <a:buNone/>
            </a:pPr>
            <a:r>
              <a:rPr kumimoji="1" lang="en-US" sz="1600" b="1" dirty="0"/>
              <a:t>–  No listening, no curiosity, no creative engagement</a:t>
            </a:r>
          </a:p>
          <a:p>
            <a:pPr marL="742950" lvl="1" indent="-285750" eaLnBrk="0" hangingPunct="0">
              <a:spcBef>
                <a:spcPct val="35000"/>
              </a:spcBef>
              <a:buClr>
                <a:schemeClr val="bg1"/>
              </a:buClr>
              <a:buSzPct val="60000"/>
              <a:buFont typeface="Wingdings" pitchFamily="2" charset="2"/>
              <a:buNone/>
            </a:pPr>
            <a:r>
              <a:rPr kumimoji="1" lang="en-US" sz="1600" b="1" dirty="0"/>
              <a:t>–  Sacred </a:t>
            </a:r>
            <a:r>
              <a:rPr kumimoji="1" lang="en-US" sz="1600" b="1" dirty="0" smtClean="0"/>
              <a:t>cows,</a:t>
            </a:r>
            <a:endParaRPr kumimoji="1" lang="en-US" sz="1600" b="1" dirty="0"/>
          </a:p>
        </p:txBody>
      </p:sp>
    </p:spTree>
    <p:extLst>
      <p:ext uri="{BB962C8B-B14F-4D97-AF65-F5344CB8AC3E}">
        <p14:creationId xmlns:p14="http://schemas.microsoft.com/office/powerpoint/2010/main" val="3904375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914400" y="274638"/>
            <a:ext cx="7772400" cy="801687"/>
          </a:xfrm>
          <a:solidFill>
            <a:srgbClr val="0070C0"/>
          </a:solidFill>
        </p:spPr>
        <p:txBody>
          <a:bodyPr/>
          <a:lstStyle/>
          <a:p>
            <a:pPr eaLnBrk="1" hangingPunct="1"/>
            <a:r>
              <a:rPr lang="en-US" sz="3600" dirty="0" smtClean="0">
                <a:solidFill>
                  <a:schemeClr val="bg1"/>
                </a:solidFill>
              </a:rPr>
              <a:t>Adaptive Leadership Competencies</a:t>
            </a:r>
            <a:r>
              <a:rPr lang="en-US" dirty="0" smtClean="0"/>
              <a:t>:</a:t>
            </a:r>
          </a:p>
        </p:txBody>
      </p:sp>
      <p:sp>
        <p:nvSpPr>
          <p:cNvPr id="6" name="Slide Number Placeholder 5"/>
          <p:cNvSpPr>
            <a:spLocks noGrp="1"/>
          </p:cNvSpPr>
          <p:nvPr>
            <p:ph type="sldNum" sz="quarter" idx="12"/>
          </p:nvPr>
        </p:nvSpPr>
        <p:spPr/>
        <p:txBody>
          <a:bodyPr/>
          <a:lstStyle/>
          <a:p>
            <a:pPr>
              <a:defRPr/>
            </a:pPr>
            <a:fld id="{56E17237-01BE-4A89-A45A-92C64CEF569D}" type="slidenum">
              <a:rPr lang="en-US"/>
              <a:pPr>
                <a:defRPr/>
              </a:pPr>
              <a:t>58</a:t>
            </a:fld>
            <a:endParaRPr lang="en-US"/>
          </a:p>
        </p:txBody>
      </p:sp>
      <p:sp>
        <p:nvSpPr>
          <p:cNvPr id="101380" name="Rectangle 3"/>
          <p:cNvSpPr>
            <a:spLocks noGrp="1" noChangeArrowheads="1"/>
          </p:cNvSpPr>
          <p:nvPr>
            <p:ph sz="quarter" idx="1"/>
          </p:nvPr>
        </p:nvSpPr>
        <p:spPr>
          <a:xfrm>
            <a:off x="914400" y="1447800"/>
            <a:ext cx="7772400" cy="5105400"/>
          </a:xfrm>
        </p:spPr>
        <p:txBody>
          <a:bodyPr>
            <a:noAutofit/>
          </a:bodyPr>
          <a:lstStyle/>
          <a:p>
            <a:pPr marL="0" indent="0" eaLnBrk="1" hangingPunct="1">
              <a:buNone/>
            </a:pPr>
            <a:r>
              <a:rPr lang="en-US" sz="3200" dirty="0" smtClean="0"/>
              <a:t>1. Get on the Balcony.</a:t>
            </a:r>
          </a:p>
          <a:p>
            <a:pPr marL="0" indent="0" eaLnBrk="1" hangingPunct="1">
              <a:buNone/>
            </a:pPr>
            <a:r>
              <a:rPr lang="en-US" sz="3200" dirty="0" smtClean="0"/>
              <a:t>2. Identify the nature of the challenge.</a:t>
            </a:r>
          </a:p>
          <a:p>
            <a:pPr marL="0" indent="0" eaLnBrk="1" hangingPunct="1">
              <a:buNone/>
            </a:pPr>
            <a:r>
              <a:rPr lang="en-US" sz="3200" dirty="0" smtClean="0"/>
              <a:t>3. Disturb the system.</a:t>
            </a:r>
          </a:p>
          <a:p>
            <a:pPr marL="0" indent="0" eaLnBrk="1" hangingPunct="1">
              <a:buNone/>
            </a:pPr>
            <a:r>
              <a:rPr lang="en-US" sz="3200" dirty="0" smtClean="0"/>
              <a:t>4. Give work back to the people.</a:t>
            </a:r>
          </a:p>
          <a:p>
            <a:pPr marL="0" indent="0" eaLnBrk="1" hangingPunct="1">
              <a:buNone/>
            </a:pPr>
            <a:r>
              <a:rPr lang="en-US" sz="3200" dirty="0" smtClean="0"/>
              <a:t>5. Detect signs of work avoidance.</a:t>
            </a:r>
          </a:p>
          <a:p>
            <a:pPr marL="0" indent="0" eaLnBrk="1" hangingPunct="1">
              <a:buNone/>
            </a:pPr>
            <a:r>
              <a:rPr lang="en-US" sz="3200" dirty="0" smtClean="0"/>
              <a:t>6. Regulate the disturbance.</a:t>
            </a:r>
          </a:p>
          <a:p>
            <a:pPr marL="0" indent="0" eaLnBrk="1" hangingPunct="1">
              <a:buNone/>
            </a:pPr>
            <a:r>
              <a:rPr lang="en-US" sz="3200" dirty="0" smtClean="0"/>
              <a:t>7. Protect the dissident.</a:t>
            </a:r>
          </a:p>
          <a:p>
            <a:pPr eaLnBrk="1" hangingPunct="1"/>
            <a:endParaRPr lang="en-US" sz="3200" dirty="0" smtClean="0"/>
          </a:p>
          <a:p>
            <a:pPr eaLnBrk="1" hangingPunct="1"/>
            <a:endParaRPr lang="en-US" sz="3200" dirty="0" smtClean="0"/>
          </a:p>
          <a:p>
            <a:pPr eaLnBrk="1" hangingPunct="1"/>
            <a:endParaRPr lang="en-US" sz="3200" dirty="0" smtClean="0"/>
          </a:p>
          <a:p>
            <a:pPr eaLnBrk="1" hangingPunct="1"/>
            <a:endParaRPr lang="en-US" sz="3200" dirty="0" smtClean="0"/>
          </a:p>
          <a:p>
            <a:pPr eaLnBrk="1" hangingPunct="1"/>
            <a:r>
              <a:rPr lang="en-US" sz="3200" dirty="0" smtClean="0"/>
              <a:t>Winston Churchill: “They are not ready for leadership yet”. </a:t>
            </a:r>
          </a:p>
        </p:txBody>
      </p:sp>
      <p:pic>
        <p:nvPicPr>
          <p:cNvPr id="101381" name="Picture 4" descr="MCBD08003_0000[1]"/>
          <p:cNvPicPr>
            <a:picLocks noChangeAspect="1" noChangeArrowheads="1"/>
          </p:cNvPicPr>
          <p:nvPr/>
        </p:nvPicPr>
        <p:blipFill>
          <a:blip r:embed="rId3" cstate="print"/>
          <a:srcRect/>
          <a:stretch>
            <a:fillRect/>
          </a:stretch>
        </p:blipFill>
        <p:spPr bwMode="auto">
          <a:xfrm>
            <a:off x="7010400" y="4038600"/>
            <a:ext cx="1428750" cy="1825625"/>
          </a:xfrm>
          <a:prstGeom prst="rect">
            <a:avLst/>
          </a:prstGeom>
          <a:noFill/>
          <a:ln w="9525">
            <a:noFill/>
            <a:miter lim="800000"/>
            <a:headEnd/>
            <a:tailEnd/>
          </a:ln>
        </p:spPr>
      </p:pic>
    </p:spTree>
    <p:extLst>
      <p:ext uri="{BB962C8B-B14F-4D97-AF65-F5344CB8AC3E}">
        <p14:creationId xmlns:p14="http://schemas.microsoft.com/office/powerpoint/2010/main" val="2891202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397357C0-7BB3-4A48-8B85-76806294EBC1}" type="slidenum">
              <a:rPr lang="en-US" smtClean="0">
                <a:latin typeface="Arial" pitchFamily="34" charset="0"/>
                <a:cs typeface="Arial" pitchFamily="34" charset="0"/>
              </a:rPr>
              <a:pPr/>
              <a:t>59</a:t>
            </a:fld>
            <a:endParaRPr lang="en-US" smtClean="0">
              <a:latin typeface="Arial" pitchFamily="34" charset="0"/>
              <a:cs typeface="Arial" pitchFamily="34" charset="0"/>
            </a:endParaRPr>
          </a:p>
        </p:txBody>
      </p:sp>
      <p:sp>
        <p:nvSpPr>
          <p:cNvPr id="55299" name="Rectangle 5"/>
          <p:cNvSpPr>
            <a:spLocks noGrp="1" noChangeArrowheads="1"/>
          </p:cNvSpPr>
          <p:nvPr>
            <p:ph type="title"/>
          </p:nvPr>
        </p:nvSpPr>
        <p:spPr>
          <a:xfrm>
            <a:off x="457200" y="228600"/>
            <a:ext cx="7772400" cy="838200"/>
          </a:xfrm>
        </p:spPr>
        <p:txBody>
          <a:bodyPr/>
          <a:lstStyle/>
          <a:p>
            <a:pPr eaLnBrk="1" hangingPunct="1"/>
            <a:r>
              <a:rPr lang="en-US" dirty="0" smtClean="0"/>
              <a:t>     Research - </a:t>
            </a:r>
            <a:r>
              <a:rPr lang="en-US" dirty="0" err="1" smtClean="0"/>
              <a:t>Heliotropic</a:t>
            </a:r>
            <a:r>
              <a:rPr lang="en-US" dirty="0" smtClean="0"/>
              <a:t> Effect</a:t>
            </a:r>
          </a:p>
        </p:txBody>
      </p:sp>
      <p:sp>
        <p:nvSpPr>
          <p:cNvPr id="55300" name="Rectangle 6"/>
          <p:cNvSpPr>
            <a:spLocks noGrp="1" noChangeArrowheads="1"/>
          </p:cNvSpPr>
          <p:nvPr>
            <p:ph type="body" idx="1"/>
          </p:nvPr>
        </p:nvSpPr>
        <p:spPr>
          <a:xfrm>
            <a:off x="914400" y="990600"/>
            <a:ext cx="7772400" cy="5029200"/>
          </a:xfrm>
        </p:spPr>
        <p:txBody>
          <a:bodyPr/>
          <a:lstStyle/>
          <a:p>
            <a:pPr eaLnBrk="1" hangingPunct="1"/>
            <a:endParaRPr lang="en-US" sz="2000" dirty="0" smtClean="0"/>
          </a:p>
          <a:p>
            <a:pPr eaLnBrk="1" hangingPunct="1">
              <a:buNone/>
            </a:pPr>
            <a:endParaRPr lang="en-US" sz="2000" dirty="0" smtClean="0"/>
          </a:p>
          <a:p>
            <a:pPr eaLnBrk="1" hangingPunct="1"/>
            <a:r>
              <a:rPr lang="en-US" sz="2000" dirty="0" smtClean="0"/>
              <a:t>Positive Emotions &amp; Imagery </a:t>
            </a:r>
          </a:p>
          <a:p>
            <a:pPr eaLnBrk="1" hangingPunct="1"/>
            <a:r>
              <a:rPr lang="en-US" sz="2000" dirty="0" smtClean="0"/>
              <a:t>Approach-Goals vs. Avoidance-Goals </a:t>
            </a:r>
          </a:p>
          <a:p>
            <a:pPr eaLnBrk="1" hangingPunct="1"/>
            <a:r>
              <a:rPr lang="en-US" sz="2000" dirty="0" smtClean="0"/>
              <a:t>Positive Relationships </a:t>
            </a:r>
          </a:p>
          <a:p>
            <a:pPr eaLnBrk="1" hangingPunct="1"/>
            <a:r>
              <a:rPr lang="en-US" sz="2000" dirty="0" smtClean="0"/>
              <a:t>Focus on Strengths </a:t>
            </a:r>
          </a:p>
          <a:p>
            <a:pPr eaLnBrk="1" hangingPunct="1"/>
            <a:r>
              <a:rPr lang="en-US" sz="2000" dirty="0" smtClean="0"/>
              <a:t>Positive Energy </a:t>
            </a:r>
          </a:p>
          <a:p>
            <a:pPr eaLnBrk="1" hangingPunct="1"/>
            <a:r>
              <a:rPr lang="en-US" sz="2000" dirty="0" smtClean="0"/>
              <a:t>High Collective EQ/IQ</a:t>
            </a:r>
          </a:p>
          <a:p>
            <a:pPr eaLnBrk="1" hangingPunct="1"/>
            <a:r>
              <a:rPr lang="en-US" sz="2000" dirty="0" smtClean="0"/>
              <a:t>Trust – Open &amp; Honest Communication</a:t>
            </a:r>
          </a:p>
          <a:p>
            <a:pPr eaLnBrk="1" hangingPunct="1"/>
            <a:r>
              <a:rPr lang="en-US" sz="2000" dirty="0" smtClean="0"/>
              <a:t>Risk Taking</a:t>
            </a:r>
          </a:p>
          <a:p>
            <a:pPr eaLnBrk="1" hangingPunct="1"/>
            <a:endParaRPr lang="en-US" sz="2000" dirty="0" smtClean="0"/>
          </a:p>
          <a:p>
            <a:pPr eaLnBrk="1" hangingPunct="1"/>
            <a:endParaRPr lang="en-US" sz="2000" dirty="0" smtClean="0"/>
          </a:p>
        </p:txBody>
      </p:sp>
      <p:sp>
        <p:nvSpPr>
          <p:cNvPr id="55301" name="Text Box 4"/>
          <p:cNvSpPr txBox="1">
            <a:spLocks noChangeArrowheads="1"/>
          </p:cNvSpPr>
          <p:nvPr/>
        </p:nvSpPr>
        <p:spPr bwMode="auto">
          <a:xfrm>
            <a:off x="701675" y="5768975"/>
            <a:ext cx="8191500" cy="338138"/>
          </a:xfrm>
          <a:prstGeom prst="rect">
            <a:avLst/>
          </a:prstGeom>
          <a:noFill/>
          <a:ln w="9525">
            <a:noFill/>
            <a:miter lim="800000"/>
            <a:headEnd/>
            <a:tailEnd/>
          </a:ln>
        </p:spPr>
        <p:txBody>
          <a:bodyPr>
            <a:spAutoFit/>
          </a:bodyPr>
          <a:lstStyle/>
          <a:p>
            <a:pPr>
              <a:spcBef>
                <a:spcPct val="50000"/>
              </a:spcBef>
            </a:pPr>
            <a:r>
              <a:rPr lang="en-US" sz="1600"/>
              <a:t>SOURCES:  See Cameron &amp; Lavine, 2006; Cameron, 2007 for references</a:t>
            </a:r>
          </a:p>
        </p:txBody>
      </p:sp>
      <p:pic>
        <p:nvPicPr>
          <p:cNvPr id="55302" name="Picture 2" descr="C:\Documents and Settings\Horst Abraham\Local Settings\Temporary Internet Files\Content.IE5\WR36YMTH\MC900335766[1].wmf"/>
          <p:cNvPicPr>
            <a:picLocks noChangeAspect="1" noChangeArrowheads="1"/>
          </p:cNvPicPr>
          <p:nvPr/>
        </p:nvPicPr>
        <p:blipFill>
          <a:blip r:embed="rId2" cstate="print"/>
          <a:srcRect/>
          <a:stretch>
            <a:fillRect/>
          </a:stretch>
        </p:blipFill>
        <p:spPr bwMode="auto">
          <a:xfrm>
            <a:off x="5832475" y="998538"/>
            <a:ext cx="2584450" cy="2759075"/>
          </a:xfrm>
          <a:prstGeom prst="rect">
            <a:avLst/>
          </a:prstGeom>
          <a:noFill/>
          <a:ln w="9525">
            <a:noFill/>
            <a:miter lim="800000"/>
            <a:headEnd/>
            <a:tailEnd/>
          </a:ln>
        </p:spPr>
      </p:pic>
    </p:spTree>
    <p:extLst>
      <p:ext uri="{BB962C8B-B14F-4D97-AF65-F5344CB8AC3E}">
        <p14:creationId xmlns:p14="http://schemas.microsoft.com/office/powerpoint/2010/main" val="150753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p:spPr>
        <p:txBody>
          <a:bodyPr/>
          <a:lstStyle/>
          <a:p>
            <a:pPr>
              <a:defRPr/>
            </a:pPr>
            <a:r>
              <a:rPr lang="en-US">
                <a:latin typeface="Arial" pitchFamily="34" charset="0"/>
              </a:rPr>
              <a:t>Slide </a:t>
            </a:r>
            <a:fld id="{B68B7966-7619-47E7-8D1D-74931A62BE9D}" type="slidenum">
              <a:rPr>
                <a:latin typeface="Arial" pitchFamily="34" charset="0"/>
              </a:rPr>
              <a:pPr>
                <a:defRPr/>
              </a:pPr>
              <a:t>6</a:t>
            </a:fld>
            <a:endParaRPr lang="en-US">
              <a:latin typeface="Arial" pitchFamily="34" charset="0"/>
            </a:endParaRPr>
          </a:p>
        </p:txBody>
      </p:sp>
      <p:sp>
        <p:nvSpPr>
          <p:cNvPr id="3" name="TextBox 2"/>
          <p:cNvSpPr txBox="1"/>
          <p:nvPr/>
        </p:nvSpPr>
        <p:spPr>
          <a:xfrm>
            <a:off x="304800" y="304800"/>
            <a:ext cx="8499516" cy="620927"/>
          </a:xfrm>
          <a:prstGeom prst="rect">
            <a:avLst/>
          </a:prstGeom>
          <a:solidFill>
            <a:schemeClr val="bg2"/>
          </a:solidFill>
          <a:effectLst>
            <a:innerShdw blurRad="63500" dist="50800" dir="2700000">
              <a:prstClr val="black">
                <a:alpha val="50000"/>
              </a:prstClr>
            </a:innerShdw>
          </a:effectLst>
        </p:spPr>
        <p:txBody>
          <a:bodyPr lIns="96762" tIns="48381" rIns="96762" bIns="48381">
            <a:spAutoFit/>
          </a:bodyPr>
          <a:lstStyle/>
          <a:p>
            <a:pPr>
              <a:defRPr/>
            </a:pPr>
            <a:r>
              <a:rPr lang="en-US" sz="2500" i="1" dirty="0">
                <a:latin typeface="Times New Roman" pitchFamily="18" charset="0"/>
                <a:cs typeface="Times New Roman" pitchFamily="18" charset="0"/>
              </a:rPr>
              <a:t>        </a:t>
            </a:r>
            <a:r>
              <a:rPr lang="en-US" sz="3400" b="1" i="1" u="sng" dirty="0">
                <a:latin typeface="Times New Roman" pitchFamily="18" charset="0"/>
                <a:cs typeface="Times New Roman" pitchFamily="18" charset="0"/>
              </a:rPr>
              <a:t>The last 150 years: A Three Act Drama</a:t>
            </a:r>
          </a:p>
        </p:txBody>
      </p:sp>
      <p:sp>
        <p:nvSpPr>
          <p:cNvPr id="4" name="TextBox 3"/>
          <p:cNvSpPr txBox="1"/>
          <p:nvPr/>
        </p:nvSpPr>
        <p:spPr>
          <a:xfrm flipH="1" flipV="1">
            <a:off x="-533401" y="1918990"/>
            <a:ext cx="45719" cy="682482"/>
          </a:xfrm>
          <a:prstGeom prst="rect">
            <a:avLst/>
          </a:prstGeom>
          <a:solidFill>
            <a:schemeClr val="bg1">
              <a:lumMod val="85000"/>
            </a:schemeClr>
          </a:solidFill>
          <a:effectLst>
            <a:innerShdw blurRad="63500" dist="50800" dir="2700000">
              <a:prstClr val="black">
                <a:alpha val="50000"/>
              </a:prstClr>
            </a:innerShdw>
          </a:effectLst>
        </p:spPr>
        <p:txBody>
          <a:bodyPr wrap="square" lIns="96762" tIns="48381" rIns="96762" bIns="48381">
            <a:spAutoFit/>
          </a:bodyPr>
          <a:lstStyle/>
          <a:p>
            <a:pPr>
              <a:defRPr/>
            </a:pPr>
            <a:r>
              <a:rPr lang="en-US" sz="1900" i="1" dirty="0" smtClean="0">
                <a:solidFill>
                  <a:srgbClr val="180E0A"/>
                </a:solidFill>
                <a:cs typeface="Arial" charset="0"/>
              </a:rPr>
              <a:t>  </a:t>
            </a:r>
            <a:endParaRPr lang="en-US" sz="1900" i="1" dirty="0">
              <a:solidFill>
                <a:srgbClr val="180E0A"/>
              </a:solidFill>
              <a:cs typeface="Arial" charset="0"/>
            </a:endParaRPr>
          </a:p>
          <a:p>
            <a:pPr>
              <a:defRPr/>
            </a:pPr>
            <a:r>
              <a:rPr lang="en-US" sz="1900" dirty="0">
                <a:solidFill>
                  <a:srgbClr val="180E0A"/>
                </a:solidFill>
                <a:cs typeface="Arial" charset="0"/>
              </a:rPr>
              <a:t>         </a:t>
            </a:r>
          </a:p>
        </p:txBody>
      </p:sp>
      <p:sp>
        <p:nvSpPr>
          <p:cNvPr id="5" name="TextBox 4"/>
          <p:cNvSpPr txBox="1"/>
          <p:nvPr/>
        </p:nvSpPr>
        <p:spPr>
          <a:xfrm>
            <a:off x="762000" y="5638800"/>
            <a:ext cx="2872745" cy="774815"/>
          </a:xfrm>
          <a:prstGeom prst="rect">
            <a:avLst/>
          </a:prstGeom>
          <a:solidFill>
            <a:schemeClr val="accent1"/>
          </a:solidFill>
          <a:effectLst>
            <a:innerShdw blurRad="63500" dist="50800" dir="2700000">
              <a:prstClr val="black">
                <a:alpha val="50000"/>
              </a:prstClr>
            </a:innerShdw>
          </a:effectLst>
        </p:spPr>
        <p:txBody>
          <a:bodyPr lIns="96762" tIns="48381" rIns="96762" bIns="48381">
            <a:spAutoFit/>
          </a:bodyPr>
          <a:lstStyle/>
          <a:p>
            <a:pPr algn="ctr">
              <a:defRPr/>
            </a:pPr>
            <a:r>
              <a:rPr lang="en-US" sz="2400" b="1" i="1" dirty="0">
                <a:solidFill>
                  <a:schemeClr val="bg1"/>
                </a:solidFill>
                <a:cs typeface="Arial" charset="0"/>
              </a:rPr>
              <a:t>Agricultural Age </a:t>
            </a:r>
            <a:r>
              <a:rPr lang="en-US" sz="2000" b="1" i="1" dirty="0" smtClean="0">
                <a:solidFill>
                  <a:schemeClr val="bg1"/>
                </a:solidFill>
                <a:cs typeface="Arial" charset="0"/>
              </a:rPr>
              <a:t>Farmer</a:t>
            </a:r>
            <a:endParaRPr lang="en-US" sz="2000" b="1" i="1" dirty="0">
              <a:solidFill>
                <a:schemeClr val="bg1"/>
              </a:solidFill>
              <a:cs typeface="Arial" charset="0"/>
            </a:endParaRPr>
          </a:p>
        </p:txBody>
      </p:sp>
      <p:sp>
        <p:nvSpPr>
          <p:cNvPr id="7" name="TextBox 6"/>
          <p:cNvSpPr txBox="1"/>
          <p:nvPr/>
        </p:nvSpPr>
        <p:spPr>
          <a:xfrm>
            <a:off x="2455240" y="4411841"/>
            <a:ext cx="3099540" cy="774815"/>
          </a:xfrm>
          <a:prstGeom prst="rect">
            <a:avLst/>
          </a:prstGeom>
          <a:solidFill>
            <a:schemeClr val="tx2">
              <a:lumMod val="75000"/>
            </a:schemeClr>
          </a:solidFill>
          <a:effectLst>
            <a:innerShdw blurRad="63500" dist="50800" dir="2700000">
              <a:prstClr val="black">
                <a:alpha val="50000"/>
              </a:prstClr>
            </a:innerShdw>
          </a:effectLst>
        </p:spPr>
        <p:txBody>
          <a:bodyPr lIns="96762" tIns="48381" rIns="96762" bIns="48381">
            <a:spAutoFit/>
          </a:bodyPr>
          <a:lstStyle/>
          <a:p>
            <a:pPr algn="ctr">
              <a:defRPr/>
            </a:pPr>
            <a:r>
              <a:rPr lang="en-US" sz="2400" b="1" i="1" dirty="0">
                <a:solidFill>
                  <a:schemeClr val="bg1"/>
                </a:solidFill>
                <a:cs typeface="Arial" charset="0"/>
              </a:rPr>
              <a:t>Industrial Age </a:t>
            </a:r>
            <a:r>
              <a:rPr lang="en-US" sz="2400" b="1" i="1" dirty="0" smtClean="0">
                <a:solidFill>
                  <a:schemeClr val="bg1"/>
                </a:solidFill>
                <a:cs typeface="Arial" charset="0"/>
              </a:rPr>
              <a:t>=</a:t>
            </a:r>
            <a:endParaRPr lang="en-US" sz="2400" b="1" i="1" dirty="0">
              <a:solidFill>
                <a:schemeClr val="bg1"/>
              </a:solidFill>
              <a:cs typeface="Arial" charset="0"/>
            </a:endParaRPr>
          </a:p>
          <a:p>
            <a:pPr algn="ctr">
              <a:defRPr/>
            </a:pPr>
            <a:r>
              <a:rPr lang="en-US" sz="2000" b="1" i="1" dirty="0" smtClean="0">
                <a:solidFill>
                  <a:schemeClr val="bg1"/>
                </a:solidFill>
                <a:cs typeface="Arial" charset="0"/>
              </a:rPr>
              <a:t>Factory Worker</a:t>
            </a:r>
            <a:endParaRPr lang="en-US" sz="2000" b="1" dirty="0">
              <a:solidFill>
                <a:schemeClr val="bg1"/>
              </a:solidFill>
              <a:cs typeface="Arial" charset="0"/>
            </a:endParaRPr>
          </a:p>
        </p:txBody>
      </p:sp>
      <p:sp>
        <p:nvSpPr>
          <p:cNvPr id="8" name="TextBox 7"/>
          <p:cNvSpPr txBox="1"/>
          <p:nvPr/>
        </p:nvSpPr>
        <p:spPr>
          <a:xfrm>
            <a:off x="4005010" y="2844742"/>
            <a:ext cx="3477533" cy="774815"/>
          </a:xfrm>
          <a:prstGeom prst="rect">
            <a:avLst/>
          </a:prstGeom>
          <a:solidFill>
            <a:schemeClr val="tx2">
              <a:lumMod val="75000"/>
            </a:schemeClr>
          </a:solidFill>
          <a:effectLst>
            <a:innerShdw blurRad="63500" dist="50800" dir="2700000">
              <a:prstClr val="black">
                <a:alpha val="50000"/>
              </a:prstClr>
            </a:innerShdw>
          </a:effectLst>
        </p:spPr>
        <p:txBody>
          <a:bodyPr lIns="96762" tIns="48381" rIns="96762" bIns="48381">
            <a:spAutoFit/>
          </a:bodyPr>
          <a:lstStyle/>
          <a:p>
            <a:pPr algn="ctr">
              <a:defRPr/>
            </a:pPr>
            <a:r>
              <a:rPr lang="en-US" sz="2400" b="1" i="1" dirty="0">
                <a:solidFill>
                  <a:schemeClr val="bg1"/>
                </a:solidFill>
                <a:cs typeface="Arial" charset="0"/>
              </a:rPr>
              <a:t>Information </a:t>
            </a:r>
            <a:r>
              <a:rPr lang="en-US" sz="2400" b="1" i="1" dirty="0" smtClean="0">
                <a:solidFill>
                  <a:schemeClr val="bg1"/>
                </a:solidFill>
                <a:cs typeface="Arial" charset="0"/>
              </a:rPr>
              <a:t>Age = </a:t>
            </a:r>
            <a:endParaRPr lang="en-US" sz="2400" b="1" i="1" dirty="0">
              <a:solidFill>
                <a:schemeClr val="bg1"/>
              </a:solidFill>
              <a:cs typeface="Arial" charset="0"/>
            </a:endParaRPr>
          </a:p>
          <a:p>
            <a:pPr algn="ctr">
              <a:defRPr/>
            </a:pPr>
            <a:r>
              <a:rPr lang="en-US" sz="2000" b="1" i="1" dirty="0" smtClean="0">
                <a:solidFill>
                  <a:schemeClr val="bg1"/>
                </a:solidFill>
                <a:cs typeface="Arial" charset="0"/>
              </a:rPr>
              <a:t>Knowledge Worker</a:t>
            </a:r>
            <a:endParaRPr lang="en-US" sz="2000" b="1" dirty="0">
              <a:solidFill>
                <a:schemeClr val="bg1"/>
              </a:solidFill>
              <a:cs typeface="Arial" charset="0"/>
            </a:endParaRPr>
          </a:p>
        </p:txBody>
      </p:sp>
      <p:sp>
        <p:nvSpPr>
          <p:cNvPr id="9" name="TextBox 8"/>
          <p:cNvSpPr txBox="1"/>
          <p:nvPr/>
        </p:nvSpPr>
        <p:spPr>
          <a:xfrm>
            <a:off x="5105400" y="1295399"/>
            <a:ext cx="3886200" cy="774815"/>
          </a:xfrm>
          <a:prstGeom prst="rect">
            <a:avLst/>
          </a:prstGeom>
          <a:solidFill>
            <a:schemeClr val="tx2">
              <a:lumMod val="75000"/>
            </a:schemeClr>
          </a:solidFill>
          <a:effectLst>
            <a:innerShdw blurRad="63500" dist="50800" dir="2700000">
              <a:prstClr val="black">
                <a:alpha val="50000"/>
              </a:prstClr>
            </a:innerShdw>
          </a:effectLst>
        </p:spPr>
        <p:txBody>
          <a:bodyPr wrap="square" lIns="96762" tIns="48381" rIns="96762" bIns="48381">
            <a:spAutoFit/>
          </a:bodyPr>
          <a:lstStyle/>
          <a:p>
            <a:pPr algn="ctr">
              <a:defRPr/>
            </a:pPr>
            <a:r>
              <a:rPr lang="en-US" sz="2400" b="1" i="1" dirty="0">
                <a:solidFill>
                  <a:schemeClr val="bg1"/>
                </a:solidFill>
                <a:cs typeface="Arial" charset="0"/>
              </a:rPr>
              <a:t>Conceptual Age </a:t>
            </a:r>
            <a:r>
              <a:rPr lang="en-US" sz="2400" b="1" i="1" dirty="0" smtClean="0">
                <a:solidFill>
                  <a:schemeClr val="bg1"/>
                </a:solidFill>
                <a:cs typeface="Arial" charset="0"/>
              </a:rPr>
              <a:t>=</a:t>
            </a:r>
            <a:endParaRPr lang="en-US" sz="2400" b="1" i="1" dirty="0">
              <a:solidFill>
                <a:schemeClr val="bg1"/>
              </a:solidFill>
              <a:cs typeface="Arial" charset="0"/>
            </a:endParaRPr>
          </a:p>
          <a:p>
            <a:pPr algn="ctr">
              <a:defRPr/>
            </a:pPr>
            <a:r>
              <a:rPr lang="en-US" sz="2000" b="1" i="1" dirty="0" smtClean="0">
                <a:solidFill>
                  <a:schemeClr val="bg1"/>
                </a:solidFill>
                <a:cs typeface="Arial" charset="0"/>
              </a:rPr>
              <a:t>Creator,  Designer &amp; Empathizer</a:t>
            </a:r>
            <a:endParaRPr lang="en-US" sz="2000" b="1" dirty="0">
              <a:solidFill>
                <a:schemeClr val="bg1"/>
              </a:solidFill>
              <a:cs typeface="Arial" charset="0"/>
            </a:endParaRPr>
          </a:p>
        </p:txBody>
      </p:sp>
      <p:cxnSp>
        <p:nvCxnSpPr>
          <p:cNvPr id="21525" name="Straight Arrow Connector 11"/>
          <p:cNvCxnSpPr>
            <a:cxnSpLocks noChangeShapeType="1"/>
          </p:cNvCxnSpPr>
          <p:nvPr/>
        </p:nvCxnSpPr>
        <p:spPr bwMode="auto">
          <a:xfrm rot="5400000" flipH="1" flipV="1">
            <a:off x="2378075" y="5167313"/>
            <a:ext cx="152400" cy="152400"/>
          </a:xfrm>
          <a:prstGeom prst="straightConnector1">
            <a:avLst/>
          </a:prstGeom>
          <a:noFill/>
          <a:ln w="9525" algn="ctr">
            <a:noFill/>
            <a:round/>
            <a:headEnd/>
            <a:tailEnd type="arrow" w="med" len="med"/>
          </a:ln>
        </p:spPr>
      </p:cxnSp>
      <p:cxnSp>
        <p:nvCxnSpPr>
          <p:cNvPr id="21526" name="Straight Arrow Connector 13"/>
          <p:cNvCxnSpPr>
            <a:cxnSpLocks noChangeShapeType="1"/>
          </p:cNvCxnSpPr>
          <p:nvPr/>
        </p:nvCxnSpPr>
        <p:spPr bwMode="auto">
          <a:xfrm flipV="1">
            <a:off x="790575" y="2522538"/>
            <a:ext cx="4084638" cy="3022600"/>
          </a:xfrm>
          <a:prstGeom prst="straightConnector1">
            <a:avLst/>
          </a:prstGeom>
          <a:noFill/>
          <a:ln w="9525" algn="ctr">
            <a:noFill/>
            <a:round/>
            <a:headEnd/>
            <a:tailEnd type="arrow" w="med" len="med"/>
          </a:ln>
        </p:spPr>
      </p:cxnSp>
      <p:sp>
        <p:nvSpPr>
          <p:cNvPr id="15" name="Up Arrow 14"/>
          <p:cNvSpPr/>
          <p:nvPr/>
        </p:nvSpPr>
        <p:spPr bwMode="auto">
          <a:xfrm rot="3115638">
            <a:off x="1881863" y="396283"/>
            <a:ext cx="1243836" cy="6437841"/>
          </a:xfrm>
          <a:prstGeom prst="upArrow">
            <a:avLst/>
          </a:prstGeom>
          <a:solidFill>
            <a:srgbClr val="FF0000"/>
          </a:solidFill>
          <a:ln w="9525" cap="flat" cmpd="sng" algn="ctr">
            <a:noFill/>
            <a:prstDash val="solid"/>
            <a:round/>
            <a:headEnd type="none" w="med" len="med"/>
            <a:tailEnd type="none" w="med" len="med"/>
          </a:ln>
          <a:effectLst>
            <a:innerShdw blurRad="63500" dist="50800" dir="2700000">
              <a:prstClr val="black">
                <a:alpha val="50000"/>
              </a:prstClr>
            </a:innerShdw>
          </a:effectLst>
          <a:scene3d>
            <a:camera prst="isometricRightUp"/>
            <a:lightRig rig="threePt" dir="t"/>
          </a:scene3d>
          <a:sp3d>
            <a:bevelT w="165100" prst="coolSlant"/>
          </a:sp3d>
        </p:spPr>
        <p:txBody>
          <a:bodyPr vert="vert270" wrap="none" lIns="96762" tIns="48381" rIns="96762" bIns="48381" anchor="ctr"/>
          <a:lstStyle/>
          <a:p>
            <a:pPr defTabSz="913862">
              <a:defRPr/>
            </a:pPr>
            <a:r>
              <a:rPr lang="en-US" dirty="0">
                <a:cs typeface="Arial" charset="0"/>
              </a:rPr>
              <a:t>                                 </a:t>
            </a:r>
            <a:r>
              <a:rPr lang="en-US" dirty="0" smtClean="0">
                <a:cs typeface="Arial" charset="0"/>
              </a:rPr>
              <a:t>            </a:t>
            </a:r>
            <a:r>
              <a:rPr lang="en-US" sz="3600" b="1" dirty="0">
                <a:cs typeface="Arial" charset="0"/>
              </a:rPr>
              <a:t>150 years</a:t>
            </a:r>
          </a:p>
        </p:txBody>
      </p:sp>
    </p:spTree>
    <p:extLst>
      <p:ext uri="{BB962C8B-B14F-4D97-AF65-F5344CB8AC3E}">
        <p14:creationId xmlns:p14="http://schemas.microsoft.com/office/powerpoint/2010/main" val="24219418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p:spPr>
        <p:txBody>
          <a:bodyPr/>
          <a:lstStyle/>
          <a:p>
            <a:fld id="{A745CD6C-8FFC-4103-AC66-52F859800743}" type="slidenum">
              <a:rPr lang="en-US"/>
              <a:pPr/>
              <a:t>60</a:t>
            </a:fld>
            <a:endParaRPr lang="en-US"/>
          </a:p>
        </p:txBody>
      </p:sp>
      <p:sp>
        <p:nvSpPr>
          <p:cNvPr id="32771" name="Rectangle 4"/>
          <p:cNvSpPr>
            <a:spLocks noGrp="1" noChangeArrowheads="1"/>
          </p:cNvSpPr>
          <p:nvPr>
            <p:ph type="title"/>
          </p:nvPr>
        </p:nvSpPr>
        <p:spPr>
          <a:xfrm>
            <a:off x="304800" y="0"/>
            <a:ext cx="8839200" cy="1143000"/>
          </a:xfrm>
        </p:spPr>
        <p:txBody>
          <a:bodyPr>
            <a:normAutofit/>
          </a:bodyPr>
          <a:lstStyle/>
          <a:p>
            <a:pPr eaLnBrk="1" hangingPunct="1"/>
            <a:r>
              <a:rPr lang="en-US" sz="3600" dirty="0" smtClean="0">
                <a:solidFill>
                  <a:schemeClr val="tx1"/>
                </a:solidFill>
              </a:rPr>
              <a:t>High Performance Team Communication </a:t>
            </a:r>
          </a:p>
        </p:txBody>
      </p:sp>
      <p:sp>
        <p:nvSpPr>
          <p:cNvPr id="32772" name="Rectangle 3"/>
          <p:cNvSpPr>
            <a:spLocks noGrp="1" noChangeArrowheads="1"/>
          </p:cNvSpPr>
          <p:nvPr>
            <p:ph type="body" idx="4294967295"/>
          </p:nvPr>
        </p:nvSpPr>
        <p:spPr>
          <a:xfrm>
            <a:off x="304800" y="1339850"/>
            <a:ext cx="8610599" cy="4832350"/>
          </a:xfrm>
        </p:spPr>
        <p:txBody>
          <a:bodyPr>
            <a:normAutofit lnSpcReduction="10000"/>
          </a:bodyPr>
          <a:lstStyle/>
          <a:p>
            <a:pPr marL="0" indent="0" eaLnBrk="1" hangingPunct="1">
              <a:buFont typeface="Wingdings" pitchFamily="2" charset="2"/>
              <a:buNone/>
              <a:tabLst>
                <a:tab pos="3771900" algn="ctr"/>
                <a:tab pos="5200650" algn="ctr"/>
                <a:tab pos="6743700" algn="ctr"/>
              </a:tabLst>
            </a:pPr>
            <a:r>
              <a:rPr lang="en-US" sz="600" dirty="0" smtClean="0"/>
              <a:t>		</a:t>
            </a:r>
            <a:r>
              <a:rPr lang="en-US" sz="1800" b="1" u="sng" dirty="0" smtClean="0"/>
              <a:t>Team Performance</a:t>
            </a:r>
          </a:p>
          <a:p>
            <a:pPr marL="0" indent="0" eaLnBrk="1" hangingPunct="1">
              <a:buFont typeface="Wingdings" pitchFamily="2" charset="2"/>
              <a:buNone/>
              <a:tabLst>
                <a:tab pos="3771900" algn="ctr"/>
                <a:tab pos="5200650" algn="ctr"/>
                <a:tab pos="6743700" algn="ctr"/>
              </a:tabLst>
            </a:pPr>
            <a:r>
              <a:rPr lang="en-US" sz="1800" b="1" dirty="0" smtClean="0"/>
              <a:t>	High	Medium	Low</a:t>
            </a:r>
          </a:p>
          <a:p>
            <a:pPr marL="0" indent="0" eaLnBrk="1" hangingPunct="1">
              <a:buFont typeface="Wingdings" pitchFamily="2" charset="2"/>
              <a:buNone/>
              <a:tabLst>
                <a:tab pos="3771900" algn="ctr"/>
                <a:tab pos="5200650" algn="ctr"/>
                <a:tab pos="6743700" algn="ctr"/>
              </a:tabLst>
            </a:pPr>
            <a:endParaRPr lang="en-US" sz="1600" b="1" dirty="0" smtClean="0">
              <a:solidFill>
                <a:schemeClr val="accent2"/>
              </a:solidFill>
            </a:endParaRPr>
          </a:p>
          <a:p>
            <a:pPr marL="0" indent="0" eaLnBrk="1" hangingPunct="1">
              <a:buFont typeface="Wingdings" pitchFamily="2" charset="2"/>
              <a:buNone/>
              <a:tabLst>
                <a:tab pos="3771900" algn="ctr"/>
                <a:tab pos="5200650" algn="ctr"/>
                <a:tab pos="6743700" algn="ctr"/>
              </a:tabLst>
            </a:pPr>
            <a:r>
              <a:rPr lang="en-US" sz="2000" b="1" dirty="0" smtClean="0"/>
              <a:t>Positive Statement Ratio	5.6 to 1	1.8 to 1	.36 to 1</a:t>
            </a:r>
          </a:p>
          <a:p>
            <a:pPr marL="0" indent="0" eaLnBrk="1" hangingPunct="1">
              <a:buFont typeface="Wingdings" pitchFamily="2" charset="2"/>
              <a:buNone/>
              <a:tabLst>
                <a:tab pos="3771900" algn="ctr"/>
                <a:tab pos="5200650" algn="ctr"/>
                <a:tab pos="6743700" algn="ctr"/>
              </a:tabLst>
            </a:pPr>
            <a:r>
              <a:rPr lang="en-US" sz="2000" b="1" dirty="0" smtClean="0"/>
              <a:t>(supportive, encouraging, appreciation)</a:t>
            </a:r>
          </a:p>
          <a:p>
            <a:pPr marL="0" indent="0" eaLnBrk="1" hangingPunct="1">
              <a:buFont typeface="Wingdings" pitchFamily="2" charset="2"/>
              <a:buNone/>
              <a:tabLst>
                <a:tab pos="3771900" algn="ctr"/>
                <a:tab pos="5200650" algn="ctr"/>
                <a:tab pos="6743700" algn="ctr"/>
              </a:tabLst>
            </a:pPr>
            <a:endParaRPr lang="en-US" sz="2000" b="1" dirty="0" smtClean="0"/>
          </a:p>
          <a:p>
            <a:pPr marL="0" indent="0" eaLnBrk="1" hangingPunct="1">
              <a:buFont typeface="Wingdings" pitchFamily="2" charset="2"/>
              <a:buNone/>
              <a:tabLst>
                <a:tab pos="3771900" algn="ctr"/>
                <a:tab pos="5200650" algn="ctr"/>
                <a:tab pos="6743700" algn="ctr"/>
              </a:tabLst>
            </a:pPr>
            <a:r>
              <a:rPr lang="en-US" sz="2000" b="1" dirty="0" smtClean="0"/>
              <a:t>Inquiry/Advocacy Ratio	1.1 to 1	.67 to 1	.05 to 1</a:t>
            </a:r>
          </a:p>
          <a:p>
            <a:pPr marL="0" indent="0" eaLnBrk="1" hangingPunct="1">
              <a:buFont typeface="Wingdings" pitchFamily="2" charset="2"/>
              <a:buNone/>
              <a:tabLst>
                <a:tab pos="3771900" algn="ctr"/>
                <a:tab pos="5200650" algn="ctr"/>
                <a:tab pos="6743700" algn="ctr"/>
              </a:tabLst>
            </a:pPr>
            <a:r>
              <a:rPr lang="en-US" sz="2000" b="1" dirty="0" smtClean="0"/>
              <a:t>(asserting versus questioning)</a:t>
            </a:r>
          </a:p>
          <a:p>
            <a:pPr marL="0" indent="0" eaLnBrk="1" hangingPunct="1">
              <a:buFont typeface="Wingdings" pitchFamily="2" charset="2"/>
              <a:buNone/>
              <a:tabLst>
                <a:tab pos="3771900" algn="ctr"/>
                <a:tab pos="5200650" algn="ctr"/>
                <a:tab pos="6743700" algn="ctr"/>
              </a:tabLst>
            </a:pPr>
            <a:endParaRPr lang="en-US" sz="2000" b="1" dirty="0" smtClean="0"/>
          </a:p>
          <a:p>
            <a:pPr marL="0" indent="0" eaLnBrk="1" hangingPunct="1">
              <a:buFont typeface="Wingdings" pitchFamily="2" charset="2"/>
              <a:buNone/>
              <a:tabLst>
                <a:tab pos="3771900" algn="ctr"/>
                <a:tab pos="5200650" algn="ctr"/>
                <a:tab pos="6743700" algn="ctr"/>
              </a:tabLst>
            </a:pPr>
            <a:r>
              <a:rPr lang="en-US" sz="2000" b="1" dirty="0" smtClean="0"/>
              <a:t>Others/Self Ratio	.94 to 1	.62 to 1	.03 to 1</a:t>
            </a:r>
          </a:p>
          <a:p>
            <a:pPr marL="0" indent="0" eaLnBrk="1" hangingPunct="1">
              <a:buFont typeface="Wingdings" pitchFamily="2" charset="2"/>
              <a:buNone/>
              <a:tabLst>
                <a:tab pos="3771900" algn="ctr"/>
                <a:tab pos="5200650" algn="ctr"/>
                <a:tab pos="6743700" algn="ctr"/>
              </a:tabLst>
            </a:pPr>
            <a:r>
              <a:rPr lang="en-US" sz="2000" b="1" dirty="0" smtClean="0"/>
              <a:t>(internal versus external focus)</a:t>
            </a:r>
          </a:p>
          <a:p>
            <a:pPr marL="0" indent="0" eaLnBrk="1" hangingPunct="1">
              <a:buFont typeface="Wingdings" pitchFamily="2" charset="2"/>
              <a:buNone/>
              <a:tabLst>
                <a:tab pos="3771900" algn="ctr"/>
                <a:tab pos="5200650" algn="ctr"/>
                <a:tab pos="6743700" algn="ctr"/>
              </a:tabLst>
            </a:pPr>
            <a:endParaRPr lang="en-US" sz="2000" b="1" dirty="0" smtClean="0"/>
          </a:p>
          <a:p>
            <a:pPr marL="0" indent="0" eaLnBrk="1" hangingPunct="1">
              <a:buFont typeface="Wingdings" pitchFamily="2" charset="2"/>
              <a:buNone/>
              <a:tabLst>
                <a:tab pos="3771900" algn="ctr"/>
                <a:tab pos="5200650" algn="ctr"/>
                <a:tab pos="6743700" algn="ctr"/>
              </a:tabLst>
            </a:pPr>
            <a:r>
              <a:rPr lang="en-US" sz="2000" b="1" dirty="0" smtClean="0"/>
              <a:t>Connectivity Average	32	22	18</a:t>
            </a:r>
          </a:p>
          <a:p>
            <a:pPr marL="0" indent="0" eaLnBrk="1" hangingPunct="1">
              <a:buFont typeface="Wingdings" pitchFamily="2" charset="2"/>
              <a:buNone/>
              <a:tabLst>
                <a:tab pos="3771900" algn="ctr"/>
                <a:tab pos="5200650" algn="ctr"/>
                <a:tab pos="6743700" algn="ctr"/>
              </a:tabLst>
            </a:pPr>
            <a:r>
              <a:rPr lang="en-US" sz="2000" b="1" dirty="0" smtClean="0"/>
              <a:t>(mutual influence, assistance)</a:t>
            </a:r>
          </a:p>
        </p:txBody>
      </p:sp>
      <p:sp>
        <p:nvSpPr>
          <p:cNvPr id="32773" name="Rectangle 5"/>
          <p:cNvSpPr>
            <a:spLocks noChangeArrowheads="1"/>
          </p:cNvSpPr>
          <p:nvPr/>
        </p:nvSpPr>
        <p:spPr bwMode="auto">
          <a:xfrm>
            <a:off x="152400" y="977900"/>
            <a:ext cx="2628900" cy="274638"/>
          </a:xfrm>
          <a:prstGeom prst="rect">
            <a:avLst/>
          </a:prstGeom>
          <a:noFill/>
          <a:ln w="9525">
            <a:noFill/>
            <a:miter lim="800000"/>
            <a:headEnd/>
            <a:tailEnd/>
          </a:ln>
        </p:spPr>
        <p:txBody>
          <a:bodyPr wrap="none">
            <a:spAutoFit/>
          </a:bodyPr>
          <a:lstStyle/>
          <a:p>
            <a:r>
              <a:rPr lang="en-US" b="1">
                <a:solidFill>
                  <a:srgbClr val="081F5B"/>
                </a:solidFill>
              </a:rPr>
              <a:t>SOURCE: Losada &amp; Heaphy, 2003</a:t>
            </a:r>
          </a:p>
        </p:txBody>
      </p:sp>
    </p:spTree>
    <p:extLst>
      <p:ext uri="{BB962C8B-B14F-4D97-AF65-F5344CB8AC3E}">
        <p14:creationId xmlns:p14="http://schemas.microsoft.com/office/powerpoint/2010/main" val="186354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7400" y="304800"/>
            <a:ext cx="4343400" cy="762000"/>
          </a:xfrm>
        </p:spPr>
        <p:txBody>
          <a:bodyPr>
            <a:normAutofit/>
          </a:bodyPr>
          <a:lstStyle/>
          <a:p>
            <a:pPr eaLnBrk="1" hangingPunct="1"/>
            <a:r>
              <a:rPr lang="en-US" sz="3600" b="1" dirty="0" smtClean="0">
                <a:solidFill>
                  <a:schemeClr val="tx1"/>
                </a:solidFill>
              </a:rPr>
              <a:t>Positive Energizers</a:t>
            </a:r>
          </a:p>
        </p:txBody>
      </p:sp>
      <p:sp>
        <p:nvSpPr>
          <p:cNvPr id="12291" name="Content Placeholder 2"/>
          <p:cNvSpPr>
            <a:spLocks noGrp="1"/>
          </p:cNvSpPr>
          <p:nvPr>
            <p:ph idx="1"/>
          </p:nvPr>
        </p:nvSpPr>
        <p:spPr>
          <a:xfrm>
            <a:off x="304800" y="1447800"/>
            <a:ext cx="8382000" cy="4572000"/>
          </a:xfrm>
        </p:spPr>
        <p:txBody>
          <a:bodyPr>
            <a:normAutofit lnSpcReduction="10000"/>
          </a:bodyPr>
          <a:lstStyle/>
          <a:p>
            <a:pPr eaLnBrk="1" hangingPunct="1">
              <a:buFont typeface="Arial" pitchFamily="34" charset="0"/>
              <a:buChar char="•"/>
            </a:pPr>
            <a:r>
              <a:rPr lang="en-US" sz="2400" b="1" dirty="0" smtClean="0"/>
              <a:t>Those who positively energize others are higher performers. Position in the energy network is 4 x the predictor of performance compared to position in the  influence network.</a:t>
            </a:r>
          </a:p>
          <a:p>
            <a:pPr eaLnBrk="1" hangingPunct="1"/>
            <a:endParaRPr lang="en-US" sz="2400" b="1" dirty="0" smtClean="0"/>
          </a:p>
          <a:p>
            <a:pPr eaLnBrk="1" hangingPunct="1"/>
            <a:r>
              <a:rPr lang="en-US" sz="2400" b="1" dirty="0" smtClean="0"/>
              <a:t>Positive energizers tend to enhance the work of others. People who interact with or are connected to energizers  perform better. </a:t>
            </a:r>
          </a:p>
          <a:p>
            <a:pPr eaLnBrk="1" hangingPunct="1"/>
            <a:endParaRPr lang="en-US" sz="2400" b="1" dirty="0" smtClean="0"/>
          </a:p>
          <a:p>
            <a:pPr eaLnBrk="1" hangingPunct="1"/>
            <a:r>
              <a:rPr lang="en-US" sz="2400" b="1" dirty="0" smtClean="0"/>
              <a:t>High performing firms had three times as many positive energizing networks than low performing firms.</a:t>
            </a:r>
          </a:p>
          <a:p>
            <a:pPr eaLnBrk="1" hangingPunct="1">
              <a:buNone/>
            </a:pPr>
            <a:r>
              <a:rPr lang="en-US" sz="2400" b="1" dirty="0" smtClean="0"/>
              <a:t>						</a:t>
            </a:r>
            <a:r>
              <a:rPr lang="en-US" sz="1400" b="1" dirty="0" smtClean="0"/>
              <a:t>SOURCE: Dr. W. Baker</a:t>
            </a:r>
            <a:endParaRPr lang="en-US" sz="2400" b="1" dirty="0" smtClean="0"/>
          </a:p>
        </p:txBody>
      </p:sp>
      <p:sp>
        <p:nvSpPr>
          <p:cNvPr id="4" name="Rectangle 3"/>
          <p:cNvSpPr/>
          <p:nvPr/>
        </p:nvSpPr>
        <p:spPr>
          <a:xfrm>
            <a:off x="533400" y="1295400"/>
            <a:ext cx="8153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3" name="Picture 2" descr="C:\Documents and Settings\Horst Abraham\Local Settings\Temporary Internet Files\Content.IE5\ROS8UUGD\MCDD00943_0000[1].wmf"/>
          <p:cNvPicPr>
            <a:picLocks noChangeAspect="1" noChangeArrowheads="1"/>
          </p:cNvPicPr>
          <p:nvPr/>
        </p:nvPicPr>
        <p:blipFill>
          <a:blip r:embed="rId2" cstate="print"/>
          <a:srcRect/>
          <a:stretch>
            <a:fillRect/>
          </a:stretch>
        </p:blipFill>
        <p:spPr bwMode="auto">
          <a:xfrm>
            <a:off x="7086600" y="304800"/>
            <a:ext cx="1295400" cy="92868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B504DB2-C078-408C-9159-31EF58D8FB6B}" type="slidenum">
              <a:rPr lang="en-US" smtClean="0"/>
              <a:pPr/>
              <a:t>61</a:t>
            </a:fld>
            <a:endParaRPr lang="en-US"/>
          </a:p>
        </p:txBody>
      </p:sp>
    </p:spTree>
    <p:extLst>
      <p:ext uri="{BB962C8B-B14F-4D97-AF65-F5344CB8AC3E}">
        <p14:creationId xmlns:p14="http://schemas.microsoft.com/office/powerpoint/2010/main" val="1628265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990600"/>
          </a:xfrm>
          <a:solidFill>
            <a:srgbClr val="0070C0"/>
          </a:solidFill>
        </p:spPr>
        <p:txBody>
          <a:bodyPr/>
          <a:lstStyle/>
          <a:p>
            <a:r>
              <a:rPr lang="en-US" dirty="0" smtClean="0">
                <a:solidFill>
                  <a:schemeClr val="bg1"/>
                </a:solidFill>
              </a:rPr>
              <a:t>Describing Negative Energizers</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CB504DB2-C078-408C-9159-31EF58D8FB6B}" type="slidenum">
              <a:rPr lang="en-US" smtClean="0"/>
              <a:pPr/>
              <a:t>62</a:t>
            </a:fld>
            <a:endParaRPr lang="en-US"/>
          </a:p>
        </p:txBody>
      </p:sp>
      <p:sp>
        <p:nvSpPr>
          <p:cNvPr id="4" name="Content Placeholder 3"/>
          <p:cNvSpPr>
            <a:spLocks noGrp="1"/>
          </p:cNvSpPr>
          <p:nvPr>
            <p:ph sz="quarter" idx="1"/>
          </p:nvPr>
        </p:nvSpPr>
        <p:spPr>
          <a:xfrm>
            <a:off x="533400" y="1447800"/>
            <a:ext cx="8153400" cy="4572000"/>
          </a:xfrm>
        </p:spPr>
        <p:txBody>
          <a:bodyPr>
            <a:normAutofit/>
          </a:bodyPr>
          <a:lstStyle/>
          <a:p>
            <a:pPr>
              <a:lnSpc>
                <a:spcPct val="90000"/>
              </a:lnSpc>
              <a:buNone/>
            </a:pPr>
            <a:endParaRPr lang="en-US" sz="2800" b="1" u="sng" dirty="0" smtClean="0">
              <a:solidFill>
                <a:srgbClr val="960000"/>
              </a:solidFill>
            </a:endParaRPr>
          </a:p>
          <a:p>
            <a:pPr>
              <a:lnSpc>
                <a:spcPct val="90000"/>
              </a:lnSpc>
            </a:pPr>
            <a:r>
              <a:rPr lang="en-US" sz="2800" b="1" dirty="0" smtClean="0"/>
              <a:t>They mostly see roadblocks or are critical of others.</a:t>
            </a:r>
          </a:p>
          <a:p>
            <a:pPr>
              <a:lnSpc>
                <a:spcPct val="90000"/>
              </a:lnSpc>
            </a:pPr>
            <a:r>
              <a:rPr lang="en-US" sz="2800" b="1" dirty="0" smtClean="0"/>
              <a:t>They don’t create opportunities for others to be successful.</a:t>
            </a:r>
          </a:p>
          <a:p>
            <a:pPr>
              <a:lnSpc>
                <a:spcPct val="90000"/>
              </a:lnSpc>
            </a:pPr>
            <a:r>
              <a:rPr lang="en-US" sz="2800" b="1" dirty="0" smtClean="0"/>
              <a:t>They are often inflexible in their thinking.</a:t>
            </a:r>
          </a:p>
          <a:p>
            <a:pPr>
              <a:lnSpc>
                <a:spcPct val="90000"/>
              </a:lnSpc>
            </a:pPr>
            <a:r>
              <a:rPr lang="en-US" sz="2800" b="1" dirty="0" smtClean="0"/>
              <a:t>They don’t show concern for those around them </a:t>
            </a:r>
          </a:p>
          <a:p>
            <a:pPr>
              <a:lnSpc>
                <a:spcPct val="90000"/>
              </a:lnSpc>
            </a:pPr>
            <a:r>
              <a:rPr lang="en-US" sz="2800" b="1" dirty="0" smtClean="0"/>
              <a:t>They often don’t come  through on commitments</a:t>
            </a:r>
          </a:p>
          <a:p>
            <a:pPr>
              <a:lnSpc>
                <a:spcPct val="90000"/>
              </a:lnSpc>
            </a:pPr>
            <a:r>
              <a:rPr lang="en-US" sz="2800" b="1" dirty="0" smtClean="0"/>
              <a:t>They just get louder when people don’t listen</a:t>
            </a:r>
          </a:p>
          <a:p>
            <a:pPr>
              <a:lnSpc>
                <a:spcPct val="90000"/>
              </a:lnSpc>
            </a:pPr>
            <a:r>
              <a:rPr lang="en-US" sz="2800" b="1" dirty="0" smtClean="0"/>
              <a:t>They leave a negative emotional wake. </a:t>
            </a:r>
          </a:p>
          <a:p>
            <a:endParaRPr lang="en-US" dirty="0"/>
          </a:p>
        </p:txBody>
      </p:sp>
    </p:spTree>
    <p:extLst>
      <p:ext uri="{BB962C8B-B14F-4D97-AF65-F5344CB8AC3E}">
        <p14:creationId xmlns:p14="http://schemas.microsoft.com/office/powerpoint/2010/main" val="1576929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E2816F90-E947-4213-97C7-762B64A9DED1}" type="slidenum">
              <a:rPr lang="en-US"/>
              <a:pPr/>
              <a:t>63</a:t>
            </a:fld>
            <a:endParaRPr lang="en-US"/>
          </a:p>
        </p:txBody>
      </p:sp>
      <p:sp>
        <p:nvSpPr>
          <p:cNvPr id="30723" name="Rectangle 4"/>
          <p:cNvSpPr>
            <a:spLocks noGrp="1" noChangeArrowheads="1"/>
          </p:cNvSpPr>
          <p:nvPr>
            <p:ph type="title"/>
          </p:nvPr>
        </p:nvSpPr>
        <p:spPr>
          <a:xfrm>
            <a:off x="304800" y="274638"/>
            <a:ext cx="8382000" cy="563562"/>
          </a:xfrm>
          <a:solidFill>
            <a:srgbClr val="0070C0"/>
          </a:solidFill>
        </p:spPr>
        <p:txBody>
          <a:bodyPr>
            <a:normAutofit/>
          </a:bodyPr>
          <a:lstStyle/>
          <a:p>
            <a:pPr eaLnBrk="1" hangingPunct="1"/>
            <a:r>
              <a:rPr lang="en-US" sz="2400" dirty="0" smtClean="0">
                <a:solidFill>
                  <a:schemeClr val="tx1"/>
                </a:solidFill>
              </a:rPr>
              <a:t>       </a:t>
            </a:r>
            <a:r>
              <a:rPr lang="en-US" sz="2400" dirty="0" smtClean="0">
                <a:solidFill>
                  <a:schemeClr val="bg1"/>
                </a:solidFill>
              </a:rPr>
              <a:t>Why Don’t Positive Factors Get More Attention? </a:t>
            </a:r>
          </a:p>
        </p:txBody>
      </p:sp>
      <p:sp>
        <p:nvSpPr>
          <p:cNvPr id="30724" name="Rectangle 5"/>
          <p:cNvSpPr>
            <a:spLocks noGrp="1" noChangeArrowheads="1"/>
          </p:cNvSpPr>
          <p:nvPr>
            <p:ph type="body" idx="1"/>
          </p:nvPr>
        </p:nvSpPr>
        <p:spPr>
          <a:xfrm>
            <a:off x="381000" y="990600"/>
            <a:ext cx="8305800" cy="5029200"/>
          </a:xfrm>
        </p:spPr>
        <p:txBody>
          <a:bodyPr>
            <a:normAutofit lnSpcReduction="10000"/>
          </a:bodyPr>
          <a:lstStyle/>
          <a:p>
            <a:pPr eaLnBrk="1" hangingPunct="1">
              <a:lnSpc>
                <a:spcPct val="80000"/>
              </a:lnSpc>
              <a:buFont typeface="Arial" pitchFamily="34" charset="0"/>
              <a:buChar char="•"/>
            </a:pPr>
            <a:r>
              <a:rPr lang="en-US" sz="2800" dirty="0" smtClean="0"/>
              <a:t>A systemic bias: Negative factors are more powerful / important than positive factors.</a:t>
            </a:r>
          </a:p>
          <a:p>
            <a:pPr eaLnBrk="1" hangingPunct="1">
              <a:lnSpc>
                <a:spcPct val="80000"/>
              </a:lnSpc>
            </a:pPr>
            <a:r>
              <a:rPr lang="en-US" sz="2800" dirty="0" smtClean="0"/>
              <a:t>People are more affected by one negative event than by one positive or happy event (for example, losing $1000 compared to winning $1000).</a:t>
            </a:r>
          </a:p>
          <a:p>
            <a:pPr eaLnBrk="1" hangingPunct="1">
              <a:lnSpc>
                <a:spcPct val="80000"/>
              </a:lnSpc>
              <a:buNone/>
            </a:pPr>
            <a:endParaRPr lang="en-US" sz="2800" dirty="0" smtClean="0"/>
          </a:p>
          <a:p>
            <a:pPr eaLnBrk="1" hangingPunct="1">
              <a:lnSpc>
                <a:spcPct val="80000"/>
              </a:lnSpc>
            </a:pPr>
            <a:r>
              <a:rPr lang="en-US" sz="2800" dirty="0" smtClean="0"/>
              <a:t>People are more affected emotionally and do more mental processing from a single negative piece of feedback than from a single positive piece of feedback. (</a:t>
            </a:r>
            <a:r>
              <a:rPr lang="en-US" sz="2800" dirty="0" err="1" smtClean="0"/>
              <a:t>Amygdala</a:t>
            </a:r>
            <a:r>
              <a:rPr lang="en-US" sz="2800" dirty="0" smtClean="0"/>
              <a:t> Hijack!)</a:t>
            </a:r>
          </a:p>
          <a:p>
            <a:pPr eaLnBrk="1" hangingPunct="1">
              <a:lnSpc>
                <a:spcPct val="80000"/>
              </a:lnSpc>
              <a:buNone/>
            </a:pPr>
            <a:endParaRPr lang="en-US" sz="2800" dirty="0" smtClean="0"/>
          </a:p>
          <a:p>
            <a:pPr eaLnBrk="1" hangingPunct="1">
              <a:lnSpc>
                <a:spcPct val="80000"/>
              </a:lnSpc>
            </a:pPr>
            <a:r>
              <a:rPr lang="en-US" sz="2800" dirty="0" smtClean="0"/>
              <a:t>Evolutionary theory suggests why:  If people ignore negative information, it could cost them their lives.  If they ignore positive feedback it only causes regret. </a:t>
            </a:r>
          </a:p>
          <a:p>
            <a:pPr eaLnBrk="1" hangingPunct="1">
              <a:lnSpc>
                <a:spcPct val="80000"/>
              </a:lnSpc>
              <a:buNone/>
            </a:pPr>
            <a:r>
              <a:rPr lang="en-US" sz="2800" dirty="0" smtClean="0"/>
              <a:t> </a:t>
            </a:r>
          </a:p>
          <a:p>
            <a:pPr eaLnBrk="1" hangingPunct="1">
              <a:lnSpc>
                <a:spcPct val="80000"/>
              </a:lnSpc>
            </a:pPr>
            <a:endParaRPr lang="en-US" sz="2000" dirty="0" smtClean="0"/>
          </a:p>
        </p:txBody>
      </p:sp>
    </p:spTree>
    <p:extLst>
      <p:ext uri="{BB962C8B-B14F-4D97-AF65-F5344CB8AC3E}">
        <p14:creationId xmlns:p14="http://schemas.microsoft.com/office/powerpoint/2010/main" val="40743401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6C4AC933-9470-44E6-9FBB-EEFCCD9CA2B9}" type="slidenum">
              <a:rPr lang="en-US"/>
              <a:pPr>
                <a:defRPr/>
              </a:pPr>
              <a:t>64</a:t>
            </a:fld>
            <a:endParaRPr lang="en-US"/>
          </a:p>
        </p:txBody>
      </p:sp>
      <p:sp>
        <p:nvSpPr>
          <p:cNvPr id="95235" name="Title 1"/>
          <p:cNvSpPr>
            <a:spLocks noGrp="1"/>
          </p:cNvSpPr>
          <p:nvPr>
            <p:ph type="title" idx="4294967295"/>
          </p:nvPr>
        </p:nvSpPr>
        <p:spPr>
          <a:xfrm>
            <a:off x="0" y="0"/>
            <a:ext cx="8229600" cy="762000"/>
          </a:xfrm>
        </p:spPr>
        <p:txBody>
          <a:bodyPr bIns="45720" anchor="ctr">
            <a:normAutofit fontScale="90000"/>
          </a:bodyPr>
          <a:lstStyle/>
          <a:p>
            <a:r>
              <a:rPr lang="en-US" sz="2800" b="1" dirty="0" smtClean="0">
                <a:solidFill>
                  <a:schemeClr val="tx1"/>
                </a:solidFill>
              </a:rPr>
              <a:t>           </a:t>
            </a:r>
            <a:r>
              <a:rPr lang="en-US" sz="2800" dirty="0" smtClean="0">
                <a:solidFill>
                  <a:schemeClr val="tx1"/>
                </a:solidFill>
              </a:rPr>
              <a:t> Recognize productive team behavior patterns…</a:t>
            </a:r>
          </a:p>
        </p:txBody>
      </p:sp>
      <p:graphicFrame>
        <p:nvGraphicFramePr>
          <p:cNvPr id="5" name="Content Placeholder 4"/>
          <p:cNvGraphicFramePr>
            <a:graphicFrameLocks noGrp="1"/>
          </p:cNvGraphicFramePr>
          <p:nvPr>
            <p:ph sz="quarter" idx="4294967295"/>
          </p:nvPr>
        </p:nvGraphicFramePr>
        <p:xfrm>
          <a:off x="0" y="762000"/>
          <a:ext cx="9144000" cy="7269575"/>
        </p:xfrm>
        <a:graphic>
          <a:graphicData uri="http://schemas.openxmlformats.org/drawingml/2006/table">
            <a:tbl>
              <a:tblPr/>
              <a:tblGrid>
                <a:gridCol w="4572000"/>
                <a:gridCol w="4572000"/>
              </a:tblGrid>
              <a:tr h="458140">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2000" b="1" i="0" u="none" strike="noStrike" cap="none" normalizeH="0" baseline="0" dirty="0" smtClean="0">
                          <a:ln>
                            <a:noFill/>
                          </a:ln>
                          <a:solidFill>
                            <a:srgbClr val="FFFFFF"/>
                          </a:solidFill>
                          <a:effectLst/>
                          <a:latin typeface="Perpetua" pitchFamily="18" charset="0"/>
                        </a:rPr>
                        <a:t>Teams on the way down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2000" b="1" i="0" u="none" strike="noStrike" cap="none" normalizeH="0" baseline="0" dirty="0" smtClean="0">
                          <a:ln>
                            <a:noFill/>
                          </a:ln>
                          <a:solidFill>
                            <a:srgbClr val="FFFFFF"/>
                          </a:solidFill>
                          <a:effectLst/>
                          <a:latin typeface="Perpetua" pitchFamily="18" charset="0"/>
                        </a:rPr>
                        <a:t>Teams on the way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563864">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People shield those in power from unpleasant facts, fearful of penalties and criticism for shining the light on the rough realities.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People bring forth grim facts to be discussed; leaders do not criticize those who expose harsh realities.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63864">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People assert strong opinions without providing data, evidence or a solid argument.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People bring data, evidence, logic and solid arguments to discussions.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63864">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The team leader has a very low question to statement ratio, avoiding critical input and/or allowing sloppy reasoning and unsupported opinions.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leader use Socratic style, using a high question to statement ratio, challenging people, and pushing for penetrating insights.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63864">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members acquiesce to a decision, but  don’t unify to support it, or worse, undermine the decision afterwards.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members unify behind a decision made, then work to make the decision succeed, even when they vigorously disagreed with it.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63864">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members seek as much credit for themselves, yet do not enjoy the confidence and admiration of their peers. False peace.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members credit others for successes, and enjoy the confidence and admiration of peers.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63864">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members argue to look smart or to further their own interests rather than argue to find the best answers to support the overall cause.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members argue and debate, not to improve their personal position, but to find the best answers to support the overall cause.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873675">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members often fail to achieve exceptional results  and blame other people or external circumstances for setbacks, mistakes or failures.  Team conducts autopsies with blame, rather than seeking collective wisdom.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conducts autopsies without blame, mining wisdom from even painful experiences. </a:t>
                      </a:r>
                    </a:p>
                    <a:p>
                      <a:pPr marL="0" marR="0" lvl="0" indent="0" algn="l" defTabSz="914400" rtl="0" eaLnBrk="0" fontAlgn="base"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dirty="0" smtClean="0">
                          <a:ln>
                            <a:noFill/>
                          </a:ln>
                          <a:solidFill>
                            <a:srgbClr val="180E0A"/>
                          </a:solidFill>
                          <a:effectLst/>
                          <a:latin typeface="Perpetua" pitchFamily="18" charset="0"/>
                        </a:rPr>
                        <a:t>Team members deliver exceptional results, yet in the event of a set back accept full responsibility and learns from mistakes.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extLst>
      <p:ext uri="{BB962C8B-B14F-4D97-AF65-F5344CB8AC3E}">
        <p14:creationId xmlns:p14="http://schemas.microsoft.com/office/powerpoint/2010/main" val="1870845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2"/>
          <p:cNvSpPr>
            <a:spLocks noGrp="1"/>
          </p:cNvSpPr>
          <p:nvPr>
            <p:ph type="sldNum" sz="quarter" idx="12"/>
          </p:nvPr>
        </p:nvSpPr>
        <p:spPr/>
        <p:txBody>
          <a:bodyPr/>
          <a:lstStyle/>
          <a:p>
            <a:pPr>
              <a:defRPr/>
            </a:pPr>
            <a:fld id="{09AA29D2-09CA-4AC5-BAD9-635D27D42929}" type="slidenum">
              <a:rPr lang="en-US"/>
              <a:pPr>
                <a:defRPr/>
              </a:pPr>
              <a:t>65</a:t>
            </a:fld>
            <a:endParaRPr lang="en-US"/>
          </a:p>
        </p:txBody>
      </p:sp>
      <p:sp>
        <p:nvSpPr>
          <p:cNvPr id="87043" name="Rectangle 3"/>
          <p:cNvSpPr>
            <a:spLocks noGrp="1" noChangeArrowheads="1"/>
          </p:cNvSpPr>
          <p:nvPr>
            <p:ph sz="quarter" idx="4294967295"/>
          </p:nvPr>
        </p:nvSpPr>
        <p:spPr>
          <a:xfrm>
            <a:off x="0" y="457200"/>
            <a:ext cx="8229600" cy="5668963"/>
          </a:xfrm>
        </p:spPr>
        <p:txBody>
          <a:bodyPr/>
          <a:lstStyle/>
          <a:p>
            <a:pPr>
              <a:buFont typeface="Wingdings" pitchFamily="2" charset="2"/>
              <a:buNone/>
            </a:pPr>
            <a:r>
              <a:rPr lang="en-US" sz="3200" dirty="0" smtClean="0"/>
              <a:t>	             </a:t>
            </a:r>
          </a:p>
          <a:p>
            <a:pPr>
              <a:buFont typeface="Wingdings" pitchFamily="2" charset="2"/>
              <a:buNone/>
            </a:pPr>
            <a:r>
              <a:rPr lang="en-US" sz="3600" dirty="0" smtClean="0"/>
              <a:t>   </a:t>
            </a:r>
            <a:r>
              <a:rPr lang="en-US" sz="4000" dirty="0" smtClean="0"/>
              <a:t/>
            </a:r>
            <a:br>
              <a:rPr lang="en-US" sz="4000" dirty="0" smtClean="0"/>
            </a:br>
            <a:r>
              <a:rPr lang="en-US" sz="4000" dirty="0" smtClean="0"/>
              <a:t/>
            </a:r>
            <a:br>
              <a:rPr lang="en-US" sz="4000" dirty="0" smtClean="0"/>
            </a:br>
            <a:r>
              <a:rPr lang="en-US" sz="4400" dirty="0" smtClean="0"/>
              <a:t>“</a:t>
            </a:r>
            <a:r>
              <a:rPr lang="en-US" sz="4400" b="1" dirty="0" smtClean="0"/>
              <a:t>Empowerment is</a:t>
            </a:r>
            <a:r>
              <a:rPr lang="en-US" sz="4400" b="1" dirty="0" smtClean="0">
                <a:solidFill>
                  <a:srgbClr val="000099"/>
                </a:solidFill>
              </a:rPr>
              <a:t> . . . .”</a:t>
            </a:r>
          </a:p>
        </p:txBody>
      </p:sp>
      <p:pic>
        <p:nvPicPr>
          <p:cNvPr id="87044" name="Picture 4" descr="MCj04376310000[1]"/>
          <p:cNvPicPr>
            <a:picLocks noChangeAspect="1" noChangeArrowheads="1"/>
          </p:cNvPicPr>
          <p:nvPr/>
        </p:nvPicPr>
        <p:blipFill>
          <a:blip r:embed="rId3" cstate="print"/>
          <a:srcRect/>
          <a:stretch>
            <a:fillRect/>
          </a:stretch>
        </p:blipFill>
        <p:spPr bwMode="auto">
          <a:xfrm>
            <a:off x="4724400" y="2971800"/>
            <a:ext cx="3657600" cy="2590800"/>
          </a:xfrm>
          <a:prstGeom prst="rect">
            <a:avLst/>
          </a:prstGeom>
          <a:noFill/>
          <a:ln w="9525">
            <a:noFill/>
            <a:miter lim="800000"/>
            <a:headEnd/>
            <a:tailEnd/>
          </a:ln>
        </p:spPr>
      </p:pic>
    </p:spTree>
    <p:extLst>
      <p:ext uri="{BB962C8B-B14F-4D97-AF65-F5344CB8AC3E}">
        <p14:creationId xmlns:p14="http://schemas.microsoft.com/office/powerpoint/2010/main" val="401923975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4F89051A-A8D1-48B1-8C1F-7F66B68D714F}" type="slidenum">
              <a:rPr lang="en-US"/>
              <a:pPr>
                <a:defRPr/>
              </a:pPr>
              <a:t>66</a:t>
            </a:fld>
            <a:endParaRPr lang="en-US"/>
          </a:p>
        </p:txBody>
      </p:sp>
      <p:sp>
        <p:nvSpPr>
          <p:cNvPr id="88067" name="Rectangle 2"/>
          <p:cNvSpPr>
            <a:spLocks noGrp="1" noChangeArrowheads="1"/>
          </p:cNvSpPr>
          <p:nvPr>
            <p:ph type="title" idx="4294967295"/>
          </p:nvPr>
        </p:nvSpPr>
        <p:spPr>
          <a:xfrm>
            <a:off x="609600" y="274638"/>
            <a:ext cx="8077200" cy="792162"/>
          </a:xfrm>
          <a:solidFill>
            <a:srgbClr val="0070C0"/>
          </a:solidFill>
        </p:spPr>
        <p:txBody>
          <a:bodyPr bIns="45720" anchor="ctr"/>
          <a:lstStyle/>
          <a:p>
            <a:r>
              <a:rPr lang="en-US" sz="2400" dirty="0" smtClean="0">
                <a:solidFill>
                  <a:schemeClr val="tx1"/>
                </a:solidFill>
              </a:rPr>
              <a:t>                      </a:t>
            </a:r>
            <a:r>
              <a:rPr lang="en-US" sz="3600" dirty="0" smtClean="0">
                <a:solidFill>
                  <a:schemeClr val="tx1"/>
                </a:solidFill>
              </a:rPr>
              <a:t>  ‘</a:t>
            </a:r>
            <a:r>
              <a:rPr lang="en-US" sz="3600" dirty="0" smtClean="0">
                <a:solidFill>
                  <a:schemeClr val="bg1"/>
                </a:solidFill>
              </a:rPr>
              <a:t>Who is empowered?’</a:t>
            </a:r>
          </a:p>
        </p:txBody>
      </p:sp>
      <p:sp>
        <p:nvSpPr>
          <p:cNvPr id="88068" name="Rectangle 3"/>
          <p:cNvSpPr>
            <a:spLocks noGrp="1" noChangeArrowheads="1"/>
          </p:cNvSpPr>
          <p:nvPr>
            <p:ph sz="quarter" idx="4294967295"/>
          </p:nvPr>
        </p:nvSpPr>
        <p:spPr>
          <a:xfrm>
            <a:off x="457200" y="1295400"/>
            <a:ext cx="8229600" cy="4830763"/>
          </a:xfrm>
        </p:spPr>
        <p:txBody>
          <a:bodyPr>
            <a:noAutofit/>
          </a:bodyPr>
          <a:lstStyle/>
          <a:p>
            <a:pPr marL="0" indent="0">
              <a:lnSpc>
                <a:spcPct val="70000"/>
              </a:lnSpc>
              <a:spcBef>
                <a:spcPct val="100000"/>
              </a:spcBef>
              <a:buFont typeface="Wingdings" pitchFamily="2" charset="2"/>
              <a:buNone/>
            </a:pPr>
            <a:r>
              <a:rPr lang="en-US" sz="2400" b="1" dirty="0" smtClean="0"/>
              <a:t>Rank order the following five categories of individuals in terms of the amount of empowerment each is likely to experience during their normal daily lives.</a:t>
            </a:r>
          </a:p>
          <a:p>
            <a:pPr marL="400050" lvl="1" indent="-285750">
              <a:lnSpc>
                <a:spcPct val="70000"/>
              </a:lnSpc>
              <a:spcBef>
                <a:spcPct val="100000"/>
              </a:spcBef>
              <a:buFontTx/>
              <a:buNone/>
            </a:pPr>
            <a:r>
              <a:rPr lang="en-US" b="1" dirty="0" smtClean="0"/>
              <a:t>___	A new Army recruit</a:t>
            </a:r>
          </a:p>
          <a:p>
            <a:pPr marL="400050" lvl="1" indent="-285750">
              <a:lnSpc>
                <a:spcPct val="70000"/>
              </a:lnSpc>
              <a:spcBef>
                <a:spcPct val="100000"/>
              </a:spcBef>
              <a:buFontTx/>
              <a:buNone/>
            </a:pPr>
            <a:r>
              <a:rPr lang="en-US" b="1" dirty="0" smtClean="0"/>
              <a:t>___	A new manager in your own organization</a:t>
            </a:r>
          </a:p>
          <a:p>
            <a:pPr marL="400050" lvl="1" indent="-285750">
              <a:lnSpc>
                <a:spcPct val="70000"/>
              </a:lnSpc>
              <a:spcBef>
                <a:spcPct val="100000"/>
              </a:spcBef>
              <a:buFontTx/>
              <a:buNone/>
            </a:pPr>
            <a:r>
              <a:rPr lang="en-US" b="1" dirty="0" smtClean="0"/>
              <a:t>___	A prisoner in jail</a:t>
            </a:r>
          </a:p>
          <a:p>
            <a:pPr marL="400050" lvl="1" indent="-285750">
              <a:lnSpc>
                <a:spcPct val="70000"/>
              </a:lnSpc>
              <a:spcBef>
                <a:spcPct val="100000"/>
              </a:spcBef>
              <a:buFontTx/>
              <a:buNone/>
            </a:pPr>
            <a:r>
              <a:rPr lang="en-US" b="1" dirty="0" smtClean="0"/>
              <a:t>___	A middle manager in your organization</a:t>
            </a:r>
          </a:p>
          <a:p>
            <a:pPr marL="400050" lvl="1" indent="-285750">
              <a:lnSpc>
                <a:spcPct val="70000"/>
              </a:lnSpc>
              <a:spcBef>
                <a:spcPct val="100000"/>
              </a:spcBef>
              <a:buFontTx/>
              <a:buNone/>
            </a:pPr>
            <a:r>
              <a:rPr lang="en-US" b="1" dirty="0" smtClean="0"/>
              <a:t>___	A homemaker with children</a:t>
            </a:r>
          </a:p>
        </p:txBody>
      </p:sp>
    </p:spTree>
    <p:extLst>
      <p:ext uri="{BB962C8B-B14F-4D97-AF65-F5344CB8AC3E}">
        <p14:creationId xmlns:p14="http://schemas.microsoft.com/office/powerpoint/2010/main" val="170571104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85632F5B-CCFC-4823-B23F-4C3A4D55457B}" type="slidenum">
              <a:rPr lang="en-US"/>
              <a:pPr>
                <a:defRPr/>
              </a:pPr>
              <a:t>67</a:t>
            </a:fld>
            <a:endParaRPr lang="en-US"/>
          </a:p>
        </p:txBody>
      </p:sp>
      <p:sp>
        <p:nvSpPr>
          <p:cNvPr id="89091" name="Rectangle 2"/>
          <p:cNvSpPr>
            <a:spLocks noGrp="1" noChangeArrowheads="1"/>
          </p:cNvSpPr>
          <p:nvPr>
            <p:ph type="title" idx="4294967295"/>
          </p:nvPr>
        </p:nvSpPr>
        <p:spPr>
          <a:xfrm>
            <a:off x="228600" y="304800"/>
            <a:ext cx="8534400" cy="914400"/>
          </a:xfrm>
        </p:spPr>
        <p:txBody>
          <a:bodyPr bIns="45720" anchor="ctr"/>
          <a:lstStyle/>
          <a:p>
            <a:r>
              <a:rPr lang="en-US" sz="2100" dirty="0" smtClean="0">
                <a:solidFill>
                  <a:schemeClr val="tx1"/>
                </a:solidFill>
              </a:rPr>
              <a:t>                                          Empowerment 1: </a:t>
            </a:r>
            <a:r>
              <a:rPr lang="en-US" sz="2100" b="1" u="sng" dirty="0" smtClean="0">
                <a:solidFill>
                  <a:schemeClr val="tx1"/>
                </a:solidFill>
              </a:rPr>
              <a:t/>
            </a:r>
            <a:br>
              <a:rPr lang="en-US" sz="2100" b="1" u="sng" dirty="0" smtClean="0">
                <a:solidFill>
                  <a:schemeClr val="tx1"/>
                </a:solidFill>
              </a:rPr>
            </a:br>
            <a:r>
              <a:rPr lang="en-US" sz="1600" b="1" u="sng" dirty="0" smtClean="0">
                <a:solidFill>
                  <a:schemeClr val="tx1"/>
                </a:solidFill>
              </a:rPr>
              <a:t>Using a scale from 1 (small degree) to 7 (large degree) please indicate the  extent to which you believe the person in each example is acting in an empowered manner:</a:t>
            </a:r>
          </a:p>
        </p:txBody>
      </p:sp>
      <p:sp>
        <p:nvSpPr>
          <p:cNvPr id="89092" name="Rectangle 3"/>
          <p:cNvSpPr>
            <a:spLocks noGrp="1" noChangeArrowheads="1"/>
          </p:cNvSpPr>
          <p:nvPr>
            <p:ph sz="quarter" idx="4294967295"/>
          </p:nvPr>
        </p:nvSpPr>
        <p:spPr>
          <a:xfrm>
            <a:off x="0" y="914400"/>
            <a:ext cx="9144000" cy="5715000"/>
          </a:xfrm>
        </p:spPr>
        <p:txBody>
          <a:bodyPr/>
          <a:lstStyle/>
          <a:p>
            <a:pPr marL="847725" lvl="1" indent="-533400">
              <a:buFont typeface="Wingdings 2" pitchFamily="18" charset="2"/>
              <a:buNone/>
            </a:pPr>
            <a:endParaRPr lang="en-US" sz="1400" b="1" smtClean="0">
              <a:latin typeface="Times New Roman" pitchFamily="18" charset="0"/>
              <a:cs typeface="Times New Roman" pitchFamily="18" charset="0"/>
            </a:endParaRPr>
          </a:p>
          <a:p>
            <a:pPr marL="847725" lvl="1" indent="-533400">
              <a:buFont typeface="Wingdings 2" pitchFamily="18" charset="2"/>
              <a:buNone/>
            </a:pPr>
            <a:endParaRPr lang="en-US" sz="1400" b="1" smtClean="0">
              <a:latin typeface="Times New Roman" pitchFamily="18" charset="0"/>
              <a:cs typeface="Times New Roman" pitchFamily="18" charset="0"/>
            </a:endParaRPr>
          </a:p>
          <a:p>
            <a:pPr marL="847725" lvl="1" indent="-533400">
              <a:buFont typeface="Wingdings 2" pitchFamily="18" charset="2"/>
              <a:buNone/>
            </a:pPr>
            <a:r>
              <a:rPr lang="en-US" sz="1400" b="1" smtClean="0">
                <a:latin typeface="Times New Roman" pitchFamily="18" charset="0"/>
                <a:cs typeface="Times New Roman" pitchFamily="18" charset="0"/>
              </a:rPr>
              <a:t>1.    A middle manager came up with a new system for working with remote locations. The  system was a threat</a:t>
            </a:r>
          </a:p>
          <a:p>
            <a:pPr marL="847725" lvl="1" indent="-533400">
              <a:buFont typeface="Wingdings 2" pitchFamily="18" charset="2"/>
              <a:buNone/>
            </a:pPr>
            <a:r>
              <a:rPr lang="en-US" sz="1400" b="1" smtClean="0">
                <a:latin typeface="Times New Roman" pitchFamily="18" charset="0"/>
                <a:cs typeface="Times New Roman" pitchFamily="18" charset="0"/>
              </a:rPr>
              <a:t>      what was  currently a highly centralized operation. Careful analysis showed that the change would result in</a:t>
            </a:r>
          </a:p>
          <a:p>
            <a:pPr marL="847725" lvl="1" indent="-533400">
              <a:buFont typeface="Wingdings 2" pitchFamily="18" charset="2"/>
              <a:buNone/>
            </a:pPr>
            <a:r>
              <a:rPr lang="en-US" sz="1400" b="1" smtClean="0">
                <a:latin typeface="Times New Roman" pitchFamily="18" charset="0"/>
                <a:cs typeface="Times New Roman" pitchFamily="18" charset="0"/>
              </a:rPr>
              <a:t>      lower cost, increase  quality and better  coordination. Furthermore the individual knew, intuitively, that the</a:t>
            </a:r>
          </a:p>
          <a:p>
            <a:pPr marL="847725" lvl="1" indent="-533400">
              <a:buFont typeface="Wingdings 2" pitchFamily="18" charset="2"/>
              <a:buNone/>
            </a:pPr>
            <a:r>
              <a:rPr lang="en-US" sz="1400" b="1" smtClean="0">
                <a:latin typeface="Times New Roman" pitchFamily="18" charset="0"/>
                <a:cs typeface="Times New Roman" pitchFamily="18" charset="0"/>
              </a:rPr>
              <a:t>      change was ‘right’. In making his initial proposal, he received discouraging responses from those above and</a:t>
            </a:r>
          </a:p>
          <a:p>
            <a:pPr marL="847725" lvl="1" indent="-533400">
              <a:buFont typeface="Wingdings 2" pitchFamily="18" charset="2"/>
              <a:buNone/>
            </a:pPr>
            <a:r>
              <a:rPr lang="en-US" sz="1400" b="1" smtClean="0">
                <a:latin typeface="Times New Roman" pitchFamily="18" charset="0"/>
                <a:cs typeface="Times New Roman" pitchFamily="18" charset="0"/>
              </a:rPr>
              <a:t>      below. He nevertheless made a long term commitment to slowly sell his idea.</a:t>
            </a:r>
          </a:p>
          <a:p>
            <a:pPr marL="847725" lvl="1" indent="-533400">
              <a:buFont typeface="Wingdings 2" pitchFamily="18" charset="2"/>
              <a:buAutoNum type="arabicPeriod"/>
            </a:pPr>
            <a:endParaRPr lang="en-US" sz="1200" b="1" smtClean="0">
              <a:latin typeface="Times New Roman" pitchFamily="18" charset="0"/>
              <a:cs typeface="Times New Roman" pitchFamily="18" charset="0"/>
            </a:endParaRPr>
          </a:p>
          <a:p>
            <a:pPr marL="609600" indent="-609600">
              <a:buFont typeface="Monotype Sorts"/>
              <a:buNone/>
            </a:pPr>
            <a:r>
              <a:rPr lang="en-US" sz="1400" b="1" smtClean="0">
                <a:latin typeface="Times New Roman" pitchFamily="18" charset="0"/>
                <a:cs typeface="Times New Roman" pitchFamily="18" charset="0"/>
              </a:rPr>
              <a:t>        2.  A newly assigned middle manager, attending her first meeting with her new group, listened to a proposal made by her boss. Given her considerable experience with a similar subject at her previous location, she was quite knowledgeable of the shortcomings of the proposal being made. She therefore made a bluntly honest, but constructive, assessment of the shortcomings of the proposal</a:t>
            </a:r>
            <a:r>
              <a:rPr lang="en-US" sz="1200" b="1" smtClean="0">
                <a:latin typeface="Times New Roman" pitchFamily="18" charset="0"/>
                <a:cs typeface="Times New Roman" pitchFamily="18" charset="0"/>
              </a:rPr>
              <a:t>. </a:t>
            </a:r>
          </a:p>
          <a:p>
            <a:pPr marL="609600" indent="-609600">
              <a:buFont typeface="Monotype Sorts"/>
              <a:buNone/>
            </a:pPr>
            <a:endParaRPr lang="en-US" sz="1200" b="1" smtClean="0">
              <a:latin typeface="Times New Roman" pitchFamily="18" charset="0"/>
              <a:cs typeface="Times New Roman" pitchFamily="18" charset="0"/>
            </a:endParaRPr>
          </a:p>
          <a:p>
            <a:pPr marL="609600" indent="-609600">
              <a:buFont typeface="Monotype Sorts"/>
              <a:buNone/>
            </a:pPr>
            <a:r>
              <a:rPr lang="en-US" sz="1200" b="1" smtClean="0">
                <a:latin typeface="Times New Roman" pitchFamily="18" charset="0"/>
                <a:cs typeface="Times New Roman" pitchFamily="18" charset="0"/>
              </a:rPr>
              <a:t>        </a:t>
            </a:r>
            <a:r>
              <a:rPr lang="en-US" sz="1400" b="1" smtClean="0">
                <a:latin typeface="Times New Roman" pitchFamily="18" charset="0"/>
                <a:cs typeface="Times New Roman" pitchFamily="18" charset="0"/>
              </a:rPr>
              <a:t>3.  A  CEO, known to sometimes act as a tyrant, decided that the activities in a certain function should be expanded. The analytic task fell on a middle manager, five layers down in the hierarchy. The manager eventually concluded that the function should be eliminated. His immediate superior told him to ‘redo’ the analysis. After much soul searching, the man turned in the report recommending the elimination. His superiors then decided that the man would make the presentation directly to the CEO. He agreed to do so.</a:t>
            </a:r>
          </a:p>
          <a:p>
            <a:pPr marL="609600" indent="-609600">
              <a:buFont typeface="Monotype Sorts"/>
              <a:buNone/>
            </a:pPr>
            <a:endParaRPr lang="en-US" sz="1400" b="1" smtClean="0">
              <a:latin typeface="Times New Roman" pitchFamily="18" charset="0"/>
              <a:cs typeface="Times New Roman" pitchFamily="18" charset="0"/>
            </a:endParaRPr>
          </a:p>
          <a:p>
            <a:pPr marL="609600" indent="-609600">
              <a:buFont typeface="Monotype Sorts"/>
              <a:buNone/>
            </a:pPr>
            <a:r>
              <a:rPr lang="en-US" sz="1200" b="1" smtClean="0">
                <a:latin typeface="Times New Roman" pitchFamily="18" charset="0"/>
                <a:cs typeface="Times New Roman" pitchFamily="18" charset="0"/>
              </a:rPr>
              <a:t>        </a:t>
            </a:r>
            <a:r>
              <a:rPr lang="en-US" sz="1400" b="1" smtClean="0">
                <a:latin typeface="Times New Roman" pitchFamily="18" charset="0"/>
                <a:cs typeface="Times New Roman" pitchFamily="18" charset="0"/>
              </a:rPr>
              <a:t>4.  Some years ago a plant manager was told that a new product must be launched. After an analysis, it was concluded that the only way the project could be accomplished was to promise life-long employment to the union. This was a radical idea that would clearly not be approved at corporate headquarters, nor by his direct superior. The plant manager made the promise and proceeded. The project ended up being successful. </a:t>
            </a:r>
          </a:p>
        </p:txBody>
      </p:sp>
    </p:spTree>
    <p:extLst>
      <p:ext uri="{BB962C8B-B14F-4D97-AF65-F5344CB8AC3E}">
        <p14:creationId xmlns:p14="http://schemas.microsoft.com/office/powerpoint/2010/main" val="154399301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3AC88CBE-E254-4AA5-9FEE-612F3449588F}" type="slidenum">
              <a:rPr lang="en-US"/>
              <a:pPr>
                <a:defRPr/>
              </a:pPr>
              <a:t>68</a:t>
            </a:fld>
            <a:endParaRPr lang="en-US"/>
          </a:p>
        </p:txBody>
      </p:sp>
      <p:sp>
        <p:nvSpPr>
          <p:cNvPr id="161795" name="Rectangle 2"/>
          <p:cNvSpPr>
            <a:spLocks noGrp="1" noChangeArrowheads="1"/>
          </p:cNvSpPr>
          <p:nvPr>
            <p:ph type="title" idx="4294967295"/>
          </p:nvPr>
        </p:nvSpPr>
        <p:spPr>
          <a:xfrm>
            <a:off x="381000" y="265113"/>
            <a:ext cx="7848600" cy="990600"/>
          </a:xfrm>
          <a:solidFill>
            <a:srgbClr val="0070C0"/>
          </a:solidFill>
        </p:spPr>
        <p:txBody>
          <a:bodyPr bIns="45720" anchor="ctr">
            <a:normAutofit/>
          </a:bodyPr>
          <a:lstStyle/>
          <a:p>
            <a:pPr fontAlgn="auto">
              <a:spcAft>
                <a:spcPts val="0"/>
              </a:spcAft>
              <a:defRPr/>
            </a:pPr>
            <a:r>
              <a:rPr lang="en-US" sz="2400" b="1" dirty="0" smtClean="0"/>
              <a:t>               </a:t>
            </a:r>
            <a:r>
              <a:rPr lang="en-US" sz="3600" dirty="0" smtClean="0">
                <a:solidFill>
                  <a:schemeClr val="bg1"/>
                </a:solidFill>
              </a:rPr>
              <a:t>The Four Keys to Empowerment:</a:t>
            </a:r>
          </a:p>
        </p:txBody>
      </p:sp>
      <p:graphicFrame>
        <p:nvGraphicFramePr>
          <p:cNvPr id="197647" name="Group 15"/>
          <p:cNvGraphicFramePr>
            <a:graphicFrameLocks noGrp="1"/>
          </p:cNvGraphicFramePr>
          <p:nvPr/>
        </p:nvGraphicFramePr>
        <p:xfrm>
          <a:off x="914400" y="1447800"/>
          <a:ext cx="6931025" cy="4822825"/>
        </p:xfrm>
        <a:graphic>
          <a:graphicData uri="http://schemas.openxmlformats.org/drawingml/2006/table">
            <a:tbl>
              <a:tblPr/>
              <a:tblGrid>
                <a:gridCol w="3465513"/>
                <a:gridCol w="3465512"/>
              </a:tblGrid>
              <a:tr h="2413000">
                <a:tc>
                  <a:txBody>
                    <a:bodyPr/>
                    <a:lstStyle/>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endPar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endParaRP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endPar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endParaRP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cs typeface="Arial" pitchFamily="34" charset="0"/>
                        </a:rPr>
                        <a:t>            </a:t>
                      </a:r>
                      <a:r>
                        <a:rPr kumimoji="0" lang="en-US" sz="1600" b="1" i="0" u="none" strike="noStrike" cap="none" normalizeH="0" baseline="0" dirty="0" smtClean="0">
                          <a:ln>
                            <a:noFill/>
                          </a:ln>
                          <a:solidFill>
                            <a:srgbClr val="6893F4"/>
                          </a:solidFill>
                          <a:effectLst>
                            <a:outerShdw blurRad="38100" dist="38100" dir="2700000" algn="tl">
                              <a:srgbClr val="000000"/>
                            </a:outerShdw>
                          </a:effectLst>
                          <a:latin typeface="Tahoma" pitchFamily="34" charset="0"/>
                          <a:cs typeface="Arial" pitchFamily="34" charset="0"/>
                        </a:rPr>
                        <a:t>CONTINUOUS</a:t>
                      </a: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PARTICIPATION</a:t>
                      </a: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&amp; INVOLVEMENT</a:t>
                      </a:r>
                    </a:p>
                  </a:txBody>
                  <a:tcPr marL="96762" marR="96762" marT="48381" marB="483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endPar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endParaRP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endPar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endParaRP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a:t>
                      </a:r>
                      <a:r>
                        <a:rPr kumimoji="0" lang="en-US" sz="1600" b="1" i="0" u="none" strike="noStrike" cap="none" normalizeH="0" baseline="0" dirty="0" smtClean="0">
                          <a:ln>
                            <a:noFill/>
                          </a:ln>
                          <a:solidFill>
                            <a:srgbClr val="6893F4"/>
                          </a:solidFill>
                          <a:effectLst>
                            <a:outerShdw blurRad="38100" dist="38100" dir="2700000" algn="tl">
                              <a:srgbClr val="000000"/>
                            </a:outerShdw>
                          </a:effectLst>
                          <a:latin typeface="Tahoma" pitchFamily="34" charset="0"/>
                          <a:cs typeface="Arial" pitchFamily="34" charset="0"/>
                        </a:rPr>
                        <a:t>CONTINUOUS</a:t>
                      </a: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STRATEGIC</a:t>
                      </a: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ALIGNMENT</a:t>
                      </a:r>
                    </a:p>
                  </a:txBody>
                  <a:tcPr marL="96762" marR="96762" marT="48381" marB="483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09825">
                <a:tc>
                  <a:txBody>
                    <a:bodyPr/>
                    <a:lstStyle/>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endPar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endParaRP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endPar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endParaRP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a:t>
                      </a:r>
                      <a:r>
                        <a:rPr kumimoji="0" lang="en-US" sz="1600" b="1" i="0" u="none" strike="noStrike" cap="none" normalizeH="0" baseline="0" dirty="0" smtClean="0">
                          <a:ln>
                            <a:noFill/>
                          </a:ln>
                          <a:solidFill>
                            <a:srgbClr val="6893F4"/>
                          </a:solidFill>
                          <a:effectLst>
                            <a:outerShdw blurRad="38100" dist="38100" dir="2700000" algn="tl">
                              <a:srgbClr val="000000"/>
                            </a:outerShdw>
                          </a:effectLst>
                          <a:latin typeface="Tahoma" pitchFamily="34" charset="0"/>
                          <a:cs typeface="Arial" pitchFamily="34" charset="0"/>
                        </a:rPr>
                        <a:t>CONTINUOUS</a:t>
                      </a: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CONFLICT</a:t>
                      </a: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RESOLUTION</a:t>
                      </a:r>
                    </a:p>
                  </a:txBody>
                  <a:tcPr marL="96762" marR="96762" marT="48381" marB="483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endPar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endParaRP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endParaRPr kumimoji="0" lang="en-US" sz="15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endParaRP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a:t>
                      </a:r>
                      <a:r>
                        <a:rPr kumimoji="0" lang="en-US" sz="1600" b="1" i="0" u="none" strike="noStrike" cap="none" normalizeH="0" baseline="0" dirty="0" smtClean="0">
                          <a:ln>
                            <a:noFill/>
                          </a:ln>
                          <a:solidFill>
                            <a:srgbClr val="6893F4"/>
                          </a:solidFill>
                          <a:effectLst>
                            <a:outerShdw blurRad="38100" dist="38100" dir="2700000" algn="tl">
                              <a:srgbClr val="000000"/>
                            </a:outerShdw>
                          </a:effectLst>
                          <a:latin typeface="Tahoma" pitchFamily="34" charset="0"/>
                          <a:cs typeface="Arial" pitchFamily="34" charset="0"/>
                        </a:rPr>
                        <a:t>CONTINUOUS</a:t>
                      </a:r>
                      <a:r>
                        <a:rPr kumimoji="0" lang="en-US" sz="16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a:t>
                      </a: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CLARIFICATION</a:t>
                      </a:r>
                    </a:p>
                    <a:p>
                      <a:pPr marL="0" marR="0" lvl="0" indent="0" algn="l" defTabSz="914400" rtl="0" eaLnBrk="0" fontAlgn="base" latinLnBrk="0" hangingPunct="0">
                        <a:lnSpc>
                          <a:spcPct val="100000"/>
                        </a:lnSpc>
                        <a:spcBef>
                          <a:spcPts val="575"/>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cs typeface="Arial" pitchFamily="34" charset="0"/>
                        </a:rPr>
                        <a:t>          OF EXPECTATIONS</a:t>
                      </a:r>
                    </a:p>
                  </a:txBody>
                  <a:tcPr marL="96762" marR="96762" marT="48381" marB="483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1106643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2"/>
          <p:cNvSpPr>
            <a:spLocks noGrp="1"/>
          </p:cNvSpPr>
          <p:nvPr>
            <p:ph type="sldNum" sz="quarter" idx="12"/>
          </p:nvPr>
        </p:nvSpPr>
        <p:spPr/>
        <p:txBody>
          <a:bodyPr/>
          <a:lstStyle/>
          <a:p>
            <a:pPr>
              <a:defRPr/>
            </a:pPr>
            <a:fld id="{B90D5852-CD3C-4D02-BA80-61D804CD7D09}" type="slidenum">
              <a:rPr lang="en-US"/>
              <a:pPr>
                <a:defRPr/>
              </a:pPr>
              <a:t>69</a:t>
            </a:fld>
            <a:endParaRPr lang="en-US"/>
          </a:p>
        </p:txBody>
      </p:sp>
      <p:sp>
        <p:nvSpPr>
          <p:cNvPr id="25603" name="Rectangle 2"/>
          <p:cNvSpPr>
            <a:spLocks noGrp="1" noChangeArrowheads="1"/>
          </p:cNvSpPr>
          <p:nvPr>
            <p:ph type="title" idx="4294967295"/>
          </p:nvPr>
        </p:nvSpPr>
        <p:spPr>
          <a:xfrm>
            <a:off x="304800" y="228600"/>
            <a:ext cx="8153400" cy="685800"/>
          </a:xfrm>
          <a:solidFill>
            <a:srgbClr val="0070C0"/>
          </a:solidFill>
        </p:spPr>
        <p:txBody>
          <a:bodyPr>
            <a:normAutofit/>
          </a:bodyPr>
          <a:lstStyle/>
          <a:p>
            <a:pPr marL="244475" indent="-244475" defTabSz="966788"/>
            <a:r>
              <a:rPr lang="en-US" sz="3300" dirty="0" smtClean="0">
                <a:solidFill>
                  <a:schemeClr val="accent2"/>
                </a:solidFill>
              </a:rPr>
              <a:t>     </a:t>
            </a:r>
            <a:r>
              <a:rPr lang="en-US" sz="3600" i="1" dirty="0" smtClean="0">
                <a:solidFill>
                  <a:schemeClr val="bg1"/>
                </a:solidFill>
              </a:rPr>
              <a:t>Self-Awareness &amp; Self-Disclosure</a:t>
            </a:r>
          </a:p>
        </p:txBody>
      </p:sp>
      <p:sp>
        <p:nvSpPr>
          <p:cNvPr id="25604" name="Rectangle 3"/>
          <p:cNvSpPr>
            <a:spLocks noGrp="1" noChangeArrowheads="1"/>
          </p:cNvSpPr>
          <p:nvPr>
            <p:ph type="body" idx="4294967295"/>
          </p:nvPr>
        </p:nvSpPr>
        <p:spPr>
          <a:xfrm>
            <a:off x="0" y="1295400"/>
            <a:ext cx="8382000" cy="4800600"/>
          </a:xfrm>
        </p:spPr>
        <p:txBody>
          <a:bodyPr/>
          <a:lstStyle/>
          <a:p>
            <a:pPr marL="361950" indent="-361950">
              <a:lnSpc>
                <a:spcPct val="80000"/>
              </a:lnSpc>
              <a:buFont typeface="Wingdings 2" pitchFamily="18" charset="2"/>
              <a:buNone/>
            </a:pPr>
            <a:r>
              <a:rPr lang="en-US" sz="1400" b="1" dirty="0" smtClean="0"/>
              <a:t>	</a:t>
            </a:r>
            <a:r>
              <a:rPr lang="en-US" sz="2800" b="1" i="1" dirty="0" smtClean="0">
                <a:latin typeface="Arial" charset="0"/>
              </a:rPr>
              <a:t>“</a:t>
            </a:r>
            <a:r>
              <a:rPr lang="en-US" sz="2800" b="1" i="1" dirty="0" smtClean="0"/>
              <a:t>In order to know oneself, no amount of introspection or self-examination will suffice. You can analyze yourself for weeks, or meditate for months, and you will not get an inch further</a:t>
            </a:r>
            <a:r>
              <a:rPr lang="en-US" sz="2800" b="1" i="1" dirty="0" smtClean="0">
                <a:latin typeface="Arial" charset="0"/>
              </a:rPr>
              <a:t>—</a:t>
            </a:r>
            <a:r>
              <a:rPr lang="en-US" sz="2800" b="1" i="1" dirty="0" smtClean="0"/>
              <a:t>any more than you can smell your own breath or laugh when you tickle yourself. Our self-reflection in a mirror does not tell us what we are like; only our reflection in other people. We are essentially social creatures, and our personality resides in association, not in isolation.</a:t>
            </a:r>
            <a:r>
              <a:rPr lang="en-US" sz="2800" b="1" i="1" dirty="0" smtClean="0">
                <a:latin typeface="Arial" charset="0"/>
              </a:rPr>
              <a:t>”</a:t>
            </a:r>
            <a:endParaRPr lang="en-US" sz="2800" b="1" i="1" dirty="0" smtClean="0"/>
          </a:p>
          <a:p>
            <a:pPr marL="361950" indent="-361950" algn="r">
              <a:lnSpc>
                <a:spcPct val="80000"/>
              </a:lnSpc>
              <a:buFont typeface="Wingdings 2" pitchFamily="18" charset="2"/>
              <a:buNone/>
            </a:pPr>
            <a:endParaRPr lang="en-US" sz="2400" b="1" dirty="0" smtClean="0"/>
          </a:p>
          <a:p>
            <a:pPr marL="361950" indent="-361950" algn="r">
              <a:lnSpc>
                <a:spcPct val="80000"/>
              </a:lnSpc>
              <a:buFont typeface="Wingdings 2" pitchFamily="18" charset="2"/>
              <a:buNone/>
            </a:pPr>
            <a:r>
              <a:rPr lang="en-US" sz="2400" b="1" dirty="0" smtClean="0"/>
              <a:t>SOURCE: Harris, in Cameron, 2007</a:t>
            </a:r>
          </a:p>
        </p:txBody>
      </p:sp>
      <p:pic>
        <p:nvPicPr>
          <p:cNvPr id="25605" name="Picture 4" descr="MCj02909520000[1]"/>
          <p:cNvPicPr>
            <a:picLocks noChangeAspect="1" noChangeArrowheads="1"/>
          </p:cNvPicPr>
          <p:nvPr/>
        </p:nvPicPr>
        <p:blipFill>
          <a:blip r:embed="rId3" cstate="print"/>
          <a:srcRect/>
          <a:stretch>
            <a:fillRect/>
          </a:stretch>
        </p:blipFill>
        <p:spPr bwMode="auto">
          <a:xfrm>
            <a:off x="1752600" y="5084762"/>
            <a:ext cx="1366838" cy="1773238"/>
          </a:xfrm>
          <a:prstGeom prst="rect">
            <a:avLst/>
          </a:prstGeom>
          <a:noFill/>
          <a:ln w="9525">
            <a:noFill/>
            <a:miter lim="800000"/>
            <a:headEnd/>
            <a:tailEnd/>
          </a:ln>
        </p:spPr>
      </p:pic>
    </p:spTree>
    <p:extLst>
      <p:ext uri="{BB962C8B-B14F-4D97-AF65-F5344CB8AC3E}">
        <p14:creationId xmlns:p14="http://schemas.microsoft.com/office/powerpoint/2010/main" val="216708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609600"/>
            <a:ext cx="8534400" cy="1143000"/>
          </a:xfrm>
        </p:spPr>
        <p:txBody>
          <a:bodyPr>
            <a:noAutofit/>
          </a:bodyPr>
          <a:lstStyle/>
          <a:p>
            <a:r>
              <a:rPr lang="en-US" sz="2800" b="1" i="1" dirty="0" smtClean="0">
                <a:solidFill>
                  <a:schemeClr val="tx1"/>
                </a:solidFill>
              </a:rPr>
              <a:t>    What drives the ‘Conceptual Age’ Scenario?!</a:t>
            </a:r>
          </a:p>
        </p:txBody>
      </p:sp>
      <p:sp>
        <p:nvSpPr>
          <p:cNvPr id="19460" name="Slide Number Placeholder 3"/>
          <p:cNvSpPr>
            <a:spLocks noGrp="1"/>
          </p:cNvSpPr>
          <p:nvPr>
            <p:ph type="sldNum" sz="quarter" idx="12"/>
          </p:nvPr>
        </p:nvSpPr>
        <p:spPr bwMode="auto">
          <a:xfrm>
            <a:off x="6172200" y="6191250"/>
            <a:ext cx="2476500" cy="476250"/>
          </a:xfrm>
          <a:prstGeom prst="rect">
            <a:avLst/>
          </a:prstGeom>
          <a:noFill/>
          <a:ln>
            <a:miter lim="800000"/>
            <a:headEnd/>
            <a:tailEnd/>
          </a:ln>
        </p:spPr>
        <p:txBody>
          <a:bodyPr vert="horz" wrap="square" lIns="96762" tIns="48381" rIns="96762" bIns="48381" numCol="1" anchorCtr="0" compatLnSpc="1">
            <a:prstTxWarp prst="textNoShape">
              <a:avLst/>
            </a:prstTxWarp>
          </a:bodyPr>
          <a:lstStyle/>
          <a:p>
            <a:pPr algn="r">
              <a:defRPr/>
            </a:pPr>
            <a:r>
              <a:rPr lang="en-US" smtClean="0">
                <a:solidFill>
                  <a:schemeClr val="tx2"/>
                </a:solidFill>
                <a:latin typeface="Arial" charset="0"/>
                <a:cs typeface="Arial" charset="0"/>
              </a:rPr>
              <a:t>Slide </a:t>
            </a:r>
            <a:fld id="{125F7648-503D-4B27-AEAC-FC4B02643496}" type="slidenum">
              <a:rPr lang="en-US" smtClean="0">
                <a:solidFill>
                  <a:schemeClr val="tx2"/>
                </a:solidFill>
                <a:latin typeface="Arial" charset="0"/>
                <a:cs typeface="Arial" charset="0"/>
              </a:rPr>
              <a:pPr algn="r">
                <a:defRPr/>
              </a:pPr>
              <a:t>7</a:t>
            </a:fld>
            <a:endParaRPr lang="en-US" smtClean="0">
              <a:solidFill>
                <a:schemeClr val="tx2"/>
              </a:solidFill>
              <a:latin typeface="Arial" charset="0"/>
              <a:cs typeface="Arial" charset="0"/>
            </a:endParaRPr>
          </a:p>
        </p:txBody>
      </p:sp>
      <p:sp>
        <p:nvSpPr>
          <p:cNvPr id="3" name="Content Placeholder 2"/>
          <p:cNvSpPr>
            <a:spLocks noGrp="1"/>
          </p:cNvSpPr>
          <p:nvPr>
            <p:ph sz="quarter" idx="1"/>
          </p:nvPr>
        </p:nvSpPr>
        <p:spPr>
          <a:xfrm>
            <a:off x="261938" y="1463675"/>
            <a:ext cx="8351837" cy="5103813"/>
          </a:xfrm>
        </p:spPr>
        <p:txBody>
          <a:bodyPr/>
          <a:lstStyle/>
          <a:p>
            <a:pPr>
              <a:buFont typeface="Monotype Sorts" pitchFamily="2" charset="2"/>
              <a:buNone/>
              <a:defRPr/>
            </a:pPr>
            <a:r>
              <a:rPr lang="en-US" i="1" dirty="0" smtClean="0"/>
              <a:t>        </a:t>
            </a:r>
          </a:p>
          <a:p>
            <a:pPr>
              <a:buFont typeface="Monotype Sorts" pitchFamily="2" charset="2"/>
              <a:buNone/>
              <a:defRPr/>
            </a:pPr>
            <a:r>
              <a:rPr lang="en-US" sz="3800" i="1" dirty="0" smtClean="0">
                <a:latin typeface="Blackadder ITC" pitchFamily="82" charset="0"/>
              </a:rPr>
              <a:t>       </a:t>
            </a:r>
            <a:endParaRPr lang="en-US" sz="5100" i="1" dirty="0">
              <a:solidFill>
                <a:schemeClr val="accent3">
                  <a:lumMod val="75000"/>
                </a:schemeClr>
              </a:solidFill>
              <a:latin typeface="Blackadder ITC" pitchFamily="82" charset="0"/>
            </a:endParaRPr>
          </a:p>
        </p:txBody>
      </p:sp>
      <p:sp>
        <p:nvSpPr>
          <p:cNvPr id="5" name="Rectangle 4"/>
          <p:cNvSpPr/>
          <p:nvPr/>
        </p:nvSpPr>
        <p:spPr bwMode="auto">
          <a:xfrm>
            <a:off x="457200" y="2438400"/>
            <a:ext cx="8077200" cy="3183076"/>
          </a:xfrm>
          <a:prstGeom prst="rect">
            <a:avLst/>
          </a:prstGeom>
          <a:solidFill>
            <a:schemeClr val="bg2"/>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wrap="none" lIns="96762" tIns="48381" rIns="96762" bIns="48381" anchor="ctr"/>
          <a:lstStyle/>
          <a:p>
            <a:pPr defTabSz="913862">
              <a:defRPr/>
            </a:pPr>
            <a:r>
              <a:rPr lang="en-US" sz="4700" i="1" dirty="0">
                <a:solidFill>
                  <a:schemeClr val="accent3">
                    <a:lumMod val="75000"/>
                  </a:schemeClr>
                </a:solidFill>
                <a:latin typeface="Blackadder ITC" pitchFamily="82" charset="0"/>
              </a:rPr>
              <a:t>  </a:t>
            </a:r>
            <a:r>
              <a:rPr lang="en-US" sz="4700" i="1" dirty="0" smtClean="0">
                <a:solidFill>
                  <a:schemeClr val="accent3">
                    <a:lumMod val="75000"/>
                  </a:schemeClr>
                </a:solidFill>
                <a:latin typeface="Blackadder ITC" pitchFamily="82" charset="0"/>
              </a:rPr>
              <a:t>      </a:t>
            </a:r>
            <a:r>
              <a:rPr lang="en-US" sz="4400" b="1" i="1" dirty="0" smtClean="0">
                <a:latin typeface="Times New Roman" pitchFamily="18" charset="0"/>
                <a:cs typeface="Times New Roman" pitchFamily="18" charset="0"/>
              </a:rPr>
              <a:t>Asia - </a:t>
            </a:r>
          </a:p>
          <a:p>
            <a:pPr defTabSz="913862">
              <a:defRPr/>
            </a:pPr>
            <a:r>
              <a:rPr lang="en-US" sz="4400" b="1" i="1" dirty="0" smtClean="0">
                <a:latin typeface="Times New Roman" pitchFamily="18" charset="0"/>
                <a:cs typeface="Times New Roman" pitchFamily="18" charset="0"/>
              </a:rPr>
              <a:t>		Automation - </a:t>
            </a:r>
          </a:p>
          <a:p>
            <a:pPr defTabSz="913862">
              <a:defRPr/>
            </a:pPr>
            <a:r>
              <a:rPr lang="en-US" sz="4400" b="1" i="1" dirty="0" smtClean="0">
                <a:latin typeface="Times New Roman" pitchFamily="18" charset="0"/>
                <a:cs typeface="Times New Roman" pitchFamily="18" charset="0"/>
              </a:rPr>
              <a:t>				   Abundance-</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4736294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2"/>
          <p:cNvSpPr>
            <a:spLocks noGrp="1"/>
          </p:cNvSpPr>
          <p:nvPr>
            <p:ph type="sldNum" sz="quarter" idx="12"/>
          </p:nvPr>
        </p:nvSpPr>
        <p:spPr/>
        <p:txBody>
          <a:bodyPr/>
          <a:lstStyle/>
          <a:p>
            <a:pPr>
              <a:defRPr/>
            </a:pPr>
            <a:fld id="{7504C0D3-F146-41ED-B5AB-5C57DE37D8C5}" type="slidenum">
              <a:rPr lang="en-US"/>
              <a:pPr>
                <a:defRPr/>
              </a:pPr>
              <a:t>70</a:t>
            </a:fld>
            <a:endParaRPr lang="en-US"/>
          </a:p>
        </p:txBody>
      </p:sp>
      <p:sp>
        <p:nvSpPr>
          <p:cNvPr id="26627" name="Title 1"/>
          <p:cNvSpPr>
            <a:spLocks noGrp="1"/>
          </p:cNvSpPr>
          <p:nvPr>
            <p:ph type="title" idx="4294967295"/>
          </p:nvPr>
        </p:nvSpPr>
        <p:spPr>
          <a:xfrm>
            <a:off x="457200" y="274638"/>
            <a:ext cx="8229600" cy="868362"/>
          </a:xfrm>
          <a:solidFill>
            <a:srgbClr val="0070C0"/>
          </a:solidFill>
        </p:spPr>
        <p:txBody>
          <a:bodyPr>
            <a:normAutofit fontScale="90000"/>
          </a:bodyPr>
          <a:lstStyle/>
          <a:p>
            <a:r>
              <a:rPr lang="en-US" sz="3600" i="1" dirty="0" smtClean="0">
                <a:solidFill>
                  <a:schemeClr val="bg1"/>
                </a:solidFill>
              </a:rPr>
              <a:t>      Suggestions for effective feedback</a:t>
            </a:r>
            <a:r>
              <a:rPr lang="en-US" sz="3600" dirty="0" smtClean="0"/>
              <a:t/>
            </a:r>
            <a:br>
              <a:rPr lang="en-US" sz="3600" dirty="0" smtClean="0"/>
            </a:br>
            <a:r>
              <a:rPr lang="en-US" sz="2400" dirty="0" smtClean="0"/>
              <a:t>.</a:t>
            </a:r>
            <a:endParaRPr lang="en-US" sz="3600" dirty="0" smtClean="0"/>
          </a:p>
        </p:txBody>
      </p:sp>
      <p:sp>
        <p:nvSpPr>
          <p:cNvPr id="26628" name="Content Placeholder 2"/>
          <p:cNvSpPr>
            <a:spLocks noGrp="1"/>
          </p:cNvSpPr>
          <p:nvPr>
            <p:ph idx="4294967295"/>
          </p:nvPr>
        </p:nvSpPr>
        <p:spPr>
          <a:xfrm>
            <a:off x="457200" y="1295400"/>
            <a:ext cx="7315200" cy="4525963"/>
          </a:xfrm>
        </p:spPr>
        <p:txBody>
          <a:bodyPr/>
          <a:lstStyle/>
          <a:p>
            <a:endParaRPr lang="en-US" sz="2300" i="1" dirty="0" smtClean="0"/>
          </a:p>
          <a:p>
            <a:r>
              <a:rPr lang="en-US" sz="2400" i="1" dirty="0" smtClean="0"/>
              <a:t>Helpful intention. </a:t>
            </a:r>
          </a:p>
          <a:p>
            <a:r>
              <a:rPr lang="en-US" sz="2400" i="1" dirty="0" smtClean="0"/>
              <a:t>No pillows around the issue.</a:t>
            </a:r>
          </a:p>
          <a:p>
            <a:r>
              <a:rPr lang="en-US" sz="2400" i="1" dirty="0" smtClean="0"/>
              <a:t>Unambiguous.</a:t>
            </a:r>
          </a:p>
          <a:p>
            <a:r>
              <a:rPr lang="en-US" sz="2400" i="1" dirty="0" smtClean="0"/>
              <a:t>Clarify context.</a:t>
            </a:r>
          </a:p>
          <a:p>
            <a:r>
              <a:rPr lang="en-US" sz="2400" i="1" dirty="0" smtClean="0"/>
              <a:t>Avoid ‘****’ sandwiches.</a:t>
            </a:r>
          </a:p>
          <a:p>
            <a:r>
              <a:rPr lang="en-US" sz="2400" i="1" dirty="0" smtClean="0"/>
              <a:t>Actionable suggestion</a:t>
            </a:r>
            <a:r>
              <a:rPr lang="en-US" sz="2400" dirty="0" smtClean="0"/>
              <a:t>. </a:t>
            </a:r>
          </a:p>
          <a:p>
            <a:endParaRPr lang="en-US" sz="2400" dirty="0" smtClean="0"/>
          </a:p>
          <a:p>
            <a:endParaRPr lang="en-US" dirty="0" smtClean="0"/>
          </a:p>
          <a:p>
            <a:endParaRPr lang="en-US" dirty="0" smtClean="0"/>
          </a:p>
        </p:txBody>
      </p:sp>
      <p:pic>
        <p:nvPicPr>
          <p:cNvPr id="26629" name="Picture 2" descr="C:\Documents and Settings\Horst Abraham\Local Settings\Temporary Internet Files\Content.IE5\O3FY6W9W\MPj04221110000[1].jpg"/>
          <p:cNvPicPr>
            <a:picLocks noChangeAspect="1" noChangeArrowheads="1"/>
          </p:cNvPicPr>
          <p:nvPr/>
        </p:nvPicPr>
        <p:blipFill>
          <a:blip r:embed="rId2" cstate="print"/>
          <a:srcRect/>
          <a:stretch>
            <a:fillRect/>
          </a:stretch>
        </p:blipFill>
        <p:spPr bwMode="auto">
          <a:xfrm>
            <a:off x="4953000" y="1600200"/>
            <a:ext cx="3352800" cy="3490913"/>
          </a:xfrm>
          <a:prstGeom prst="rect">
            <a:avLst/>
          </a:prstGeom>
          <a:noFill/>
          <a:ln w="9525">
            <a:noFill/>
            <a:miter lim="800000"/>
            <a:headEnd/>
            <a:tailEnd/>
          </a:ln>
        </p:spPr>
      </p:pic>
    </p:spTree>
    <p:extLst>
      <p:ext uri="{BB962C8B-B14F-4D97-AF65-F5344CB8AC3E}">
        <p14:creationId xmlns:p14="http://schemas.microsoft.com/office/powerpoint/2010/main" val="41465759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848600" cy="914400"/>
          </a:xfrm>
          <a:solidFill>
            <a:srgbClr val="0070C0"/>
          </a:solidFill>
        </p:spPr>
        <p:txBody>
          <a:bodyPr>
            <a:normAutofit/>
          </a:bodyPr>
          <a:lstStyle/>
          <a:p>
            <a:r>
              <a:rPr lang="en-US" sz="3600" dirty="0" smtClean="0">
                <a:solidFill>
                  <a:schemeClr val="bg1"/>
                </a:solidFill>
              </a:rPr>
              <a:t>Feedback Exercise: In work groups</a:t>
            </a:r>
            <a:endParaRPr lang="en-US" sz="3600" dirty="0">
              <a:solidFill>
                <a:schemeClr val="bg1"/>
              </a:solidFill>
            </a:endParaRPr>
          </a:p>
        </p:txBody>
      </p:sp>
      <p:sp>
        <p:nvSpPr>
          <p:cNvPr id="3" name="Slide Number Placeholder 2"/>
          <p:cNvSpPr>
            <a:spLocks noGrp="1"/>
          </p:cNvSpPr>
          <p:nvPr>
            <p:ph type="sldNum" sz="quarter" idx="12"/>
          </p:nvPr>
        </p:nvSpPr>
        <p:spPr/>
        <p:txBody>
          <a:bodyPr/>
          <a:lstStyle/>
          <a:p>
            <a:fld id="{CB504DB2-C078-408C-9159-31EF58D8FB6B}" type="slidenum">
              <a:rPr lang="en-US" smtClean="0"/>
              <a:pPr/>
              <a:t>71</a:t>
            </a:fld>
            <a:endParaRPr lang="en-US"/>
          </a:p>
        </p:txBody>
      </p:sp>
      <p:sp>
        <p:nvSpPr>
          <p:cNvPr id="4" name="Content Placeholder 3"/>
          <p:cNvSpPr>
            <a:spLocks noGrp="1"/>
          </p:cNvSpPr>
          <p:nvPr>
            <p:ph sz="quarter" idx="1"/>
          </p:nvPr>
        </p:nvSpPr>
        <p:spPr>
          <a:xfrm>
            <a:off x="533400" y="1219200"/>
            <a:ext cx="8153400" cy="4800600"/>
          </a:xfrm>
        </p:spPr>
        <p:txBody>
          <a:bodyPr>
            <a:noAutofit/>
          </a:bodyPr>
          <a:lstStyle/>
          <a:p>
            <a:r>
              <a:rPr lang="en-US" sz="2400" b="1" dirty="0" smtClean="0"/>
              <a:t>In round-robin fashion, each group member receives feedback for 3-5 minutes:</a:t>
            </a:r>
          </a:p>
          <a:p>
            <a:pPr lvl="1">
              <a:buClrTx/>
              <a:buFont typeface="Wingdings" pitchFamily="2" charset="2"/>
              <a:buChar char="ü"/>
            </a:pPr>
            <a:r>
              <a:rPr lang="en-US" b="1" dirty="0" smtClean="0">
                <a:solidFill>
                  <a:srgbClr val="002060"/>
                </a:solidFill>
              </a:rPr>
              <a:t>What I appreciate about you – be specific.</a:t>
            </a:r>
          </a:p>
          <a:p>
            <a:pPr lvl="1">
              <a:buClrTx/>
              <a:buFont typeface="Wingdings" pitchFamily="2" charset="2"/>
              <a:buChar char="ü"/>
            </a:pPr>
            <a:r>
              <a:rPr lang="en-US" b="1" dirty="0" smtClean="0">
                <a:solidFill>
                  <a:srgbClr val="002060"/>
                </a:solidFill>
              </a:rPr>
              <a:t>The impact of the observed behavior(s).</a:t>
            </a:r>
          </a:p>
          <a:p>
            <a:pPr lvl="1">
              <a:buClrTx/>
              <a:buFont typeface="Wingdings" pitchFamily="2" charset="2"/>
              <a:buChar char="ü"/>
            </a:pPr>
            <a:r>
              <a:rPr lang="en-US" b="1" dirty="0" smtClean="0">
                <a:solidFill>
                  <a:srgbClr val="002060"/>
                </a:solidFill>
              </a:rPr>
              <a:t>One thing that would further increase your professional effectiveness (do more of/less of). </a:t>
            </a:r>
          </a:p>
          <a:p>
            <a:pPr lvl="1">
              <a:buClrTx/>
              <a:buFont typeface="Wingdings" pitchFamily="2" charset="2"/>
              <a:buChar char="ü"/>
            </a:pPr>
            <a:r>
              <a:rPr lang="en-US" b="1" dirty="0" smtClean="0">
                <a:solidFill>
                  <a:srgbClr val="006600"/>
                </a:solidFill>
              </a:rPr>
              <a:t>Feedback recipient shares what she/he heard</a:t>
            </a:r>
          </a:p>
          <a:p>
            <a:pPr lvl="1">
              <a:buClrTx/>
              <a:buFont typeface="Wingdings" pitchFamily="2" charset="2"/>
              <a:buChar char="ü"/>
            </a:pPr>
            <a:r>
              <a:rPr lang="en-US" b="1" dirty="0" smtClean="0">
                <a:solidFill>
                  <a:srgbClr val="006600"/>
                </a:solidFill>
              </a:rPr>
              <a:t>Q&amp;A to ensure  that feedback is understood. </a:t>
            </a:r>
          </a:p>
          <a:p>
            <a:pPr lvl="1">
              <a:buClrTx/>
              <a:buFont typeface="Wingdings" pitchFamily="2" charset="2"/>
              <a:buChar char="ü"/>
            </a:pPr>
            <a:r>
              <a:rPr lang="en-US" b="1" dirty="0" smtClean="0">
                <a:solidFill>
                  <a:srgbClr val="006600"/>
                </a:solidFill>
              </a:rPr>
              <a:t>Feedback recipient declares what action she/he will take to increase her/his effectiveness</a:t>
            </a:r>
            <a:r>
              <a:rPr lang="en-US" b="1" dirty="0" smtClean="0"/>
              <a:t>.   </a:t>
            </a:r>
            <a:r>
              <a:rPr lang="en-US" dirty="0" smtClean="0"/>
              <a:t>		  </a:t>
            </a:r>
          </a:p>
        </p:txBody>
      </p:sp>
    </p:spTree>
    <p:extLst>
      <p:ext uri="{BB962C8B-B14F-4D97-AF65-F5344CB8AC3E}">
        <p14:creationId xmlns:p14="http://schemas.microsoft.com/office/powerpoint/2010/main" val="12876922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274638"/>
            <a:ext cx="8001000" cy="944562"/>
          </a:xfrm>
          <a:solidFill>
            <a:srgbClr val="0070C0"/>
          </a:solidFill>
        </p:spPr>
        <p:txBody>
          <a:bodyPr/>
          <a:lstStyle/>
          <a:p>
            <a:pPr eaLnBrk="1" hangingPunct="1"/>
            <a:r>
              <a:rPr lang="en-US" dirty="0" smtClean="0"/>
              <a:t>                   </a:t>
            </a:r>
            <a:r>
              <a:rPr lang="en-US" dirty="0" smtClean="0">
                <a:solidFill>
                  <a:schemeClr val="bg1"/>
                </a:solidFill>
              </a:rPr>
              <a:t>Exercise #1: </a:t>
            </a:r>
          </a:p>
        </p:txBody>
      </p:sp>
      <p:sp>
        <p:nvSpPr>
          <p:cNvPr id="5" name="Slide Number Placeholder 5"/>
          <p:cNvSpPr>
            <a:spLocks noGrp="1"/>
          </p:cNvSpPr>
          <p:nvPr>
            <p:ph type="sldNum" sz="quarter" idx="12"/>
          </p:nvPr>
        </p:nvSpPr>
        <p:spPr/>
        <p:txBody>
          <a:bodyPr/>
          <a:lstStyle/>
          <a:p>
            <a:pPr>
              <a:defRPr/>
            </a:pPr>
            <a:fld id="{A5F51162-F748-4D04-964F-82F2D3BFB6FD}" type="slidenum">
              <a:rPr lang="en-US"/>
              <a:pPr>
                <a:defRPr/>
              </a:pPr>
              <a:t>72</a:t>
            </a:fld>
            <a:endParaRPr lang="en-US"/>
          </a:p>
        </p:txBody>
      </p:sp>
      <p:sp>
        <p:nvSpPr>
          <p:cNvPr id="117764" name="Rectangle 3"/>
          <p:cNvSpPr>
            <a:spLocks noGrp="1" noChangeArrowheads="1"/>
          </p:cNvSpPr>
          <p:nvPr>
            <p:ph sz="quarter" idx="1"/>
          </p:nvPr>
        </p:nvSpPr>
        <p:spPr>
          <a:xfrm>
            <a:off x="533400" y="1447800"/>
            <a:ext cx="8153400" cy="4572000"/>
          </a:xfrm>
        </p:spPr>
        <p:txBody>
          <a:bodyPr>
            <a:normAutofit lnSpcReduction="10000"/>
          </a:bodyPr>
          <a:lstStyle/>
          <a:p>
            <a:pPr eaLnBrk="1" hangingPunct="1">
              <a:buFont typeface="Wingdings" pitchFamily="2" charset="2"/>
              <a:buNone/>
            </a:pPr>
            <a:r>
              <a:rPr lang="en-US" sz="2800" dirty="0" smtClean="0"/>
              <a:t>   Write a paragraph that describes your organization a year from now, but focus the paragraph on the most obvious negatives that might come/stay in play: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buFont typeface="Wingdings" pitchFamily="2" charset="2"/>
              <a:buNone/>
            </a:pPr>
            <a:endParaRPr lang="en-US" sz="2800" dirty="0" smtClean="0"/>
          </a:p>
        </p:txBody>
      </p:sp>
    </p:spTree>
    <p:extLst>
      <p:ext uri="{BB962C8B-B14F-4D97-AF65-F5344CB8AC3E}">
        <p14:creationId xmlns:p14="http://schemas.microsoft.com/office/powerpoint/2010/main" val="2939729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solidFill>
            <a:srgbClr val="0070C0"/>
          </a:solidFill>
        </p:spPr>
        <p:txBody>
          <a:bodyPr/>
          <a:lstStyle/>
          <a:p>
            <a:pPr eaLnBrk="1" hangingPunct="1"/>
            <a:r>
              <a:rPr lang="en-US" dirty="0" smtClean="0"/>
              <a:t>                   </a:t>
            </a:r>
            <a:r>
              <a:rPr lang="en-US" dirty="0" smtClean="0">
                <a:solidFill>
                  <a:schemeClr val="bg1"/>
                </a:solidFill>
              </a:rPr>
              <a:t>Exercise #2</a:t>
            </a:r>
            <a:r>
              <a:rPr lang="en-US" dirty="0" smtClean="0">
                <a:solidFill>
                  <a:schemeClr val="tx1"/>
                </a:solidFill>
              </a:rPr>
              <a:t>: </a:t>
            </a:r>
          </a:p>
        </p:txBody>
      </p:sp>
      <p:sp>
        <p:nvSpPr>
          <p:cNvPr id="5" name="Slide Number Placeholder 5"/>
          <p:cNvSpPr>
            <a:spLocks noGrp="1"/>
          </p:cNvSpPr>
          <p:nvPr>
            <p:ph type="sldNum" sz="quarter" idx="12"/>
          </p:nvPr>
        </p:nvSpPr>
        <p:spPr/>
        <p:txBody>
          <a:bodyPr/>
          <a:lstStyle/>
          <a:p>
            <a:pPr>
              <a:defRPr/>
            </a:pPr>
            <a:fld id="{A5F51162-F748-4D04-964F-82F2D3BFB6FD}" type="slidenum">
              <a:rPr lang="en-US"/>
              <a:pPr>
                <a:defRPr/>
              </a:pPr>
              <a:t>73</a:t>
            </a:fld>
            <a:endParaRPr lang="en-US"/>
          </a:p>
        </p:txBody>
      </p:sp>
      <p:sp>
        <p:nvSpPr>
          <p:cNvPr id="117764" name="Rectangle 3"/>
          <p:cNvSpPr>
            <a:spLocks noGrp="1" noChangeArrowheads="1"/>
          </p:cNvSpPr>
          <p:nvPr>
            <p:ph sz="quarter" idx="1"/>
          </p:nvPr>
        </p:nvSpPr>
        <p:spPr>
          <a:xfrm>
            <a:off x="533400" y="1447800"/>
            <a:ext cx="8153400" cy="4572000"/>
          </a:xfrm>
        </p:spPr>
        <p:txBody>
          <a:bodyPr>
            <a:normAutofit lnSpcReduction="10000"/>
          </a:bodyPr>
          <a:lstStyle/>
          <a:p>
            <a:pPr eaLnBrk="1" hangingPunct="1">
              <a:buFont typeface="Wingdings" pitchFamily="2" charset="2"/>
              <a:buNone/>
            </a:pPr>
            <a:r>
              <a:rPr lang="en-US" sz="2800" dirty="0" smtClean="0"/>
              <a:t>   Write a paragraph that describes your organization a year from now, but focus the paragraph on the most obvious positives that might come/stay in play: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buFont typeface="Wingdings" pitchFamily="2" charset="2"/>
              <a:buNone/>
            </a:pPr>
            <a:endParaRPr lang="en-US" sz="2800" dirty="0" smtClean="0"/>
          </a:p>
        </p:txBody>
      </p:sp>
    </p:spTree>
    <p:extLst>
      <p:ext uri="{BB962C8B-B14F-4D97-AF65-F5344CB8AC3E}">
        <p14:creationId xmlns:p14="http://schemas.microsoft.com/office/powerpoint/2010/main" val="21297639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249238"/>
            <a:ext cx="8229600" cy="855662"/>
          </a:xfrm>
          <a:noFill/>
        </p:spPr>
        <p:txBody>
          <a:bodyPr>
            <a:normAutofit fontScale="90000"/>
          </a:bodyPr>
          <a:lstStyle/>
          <a:p>
            <a:pPr eaLnBrk="1" hangingPunct="1"/>
            <a:r>
              <a:rPr lang="en-GB" sz="2800" b="1" dirty="0" smtClean="0">
                <a:solidFill>
                  <a:schemeClr val="tx1"/>
                </a:solidFill>
              </a:rPr>
              <a:t>Fractals are for Organizations are what snowflakes are for avalanches. </a:t>
            </a:r>
          </a:p>
        </p:txBody>
      </p:sp>
      <p:pic>
        <p:nvPicPr>
          <p:cNvPr id="31747" name="Picture 3" descr="SNOWFLAKE2"/>
          <p:cNvPicPr>
            <a:picLocks noChangeAspect="1" noChangeArrowheads="1"/>
          </p:cNvPicPr>
          <p:nvPr/>
        </p:nvPicPr>
        <p:blipFill>
          <a:blip r:embed="rId2" cstate="print"/>
          <a:srcRect/>
          <a:stretch>
            <a:fillRect/>
          </a:stretch>
        </p:blipFill>
        <p:spPr bwMode="auto">
          <a:xfrm>
            <a:off x="495300" y="1533525"/>
            <a:ext cx="1009650" cy="1104900"/>
          </a:xfrm>
          <a:prstGeom prst="rect">
            <a:avLst/>
          </a:prstGeom>
          <a:noFill/>
          <a:ln w="9525">
            <a:noFill/>
            <a:miter lim="800000"/>
            <a:headEnd/>
            <a:tailEnd/>
          </a:ln>
        </p:spPr>
      </p:pic>
      <p:pic>
        <p:nvPicPr>
          <p:cNvPr id="31748" name="Picture 4"/>
          <p:cNvPicPr>
            <a:picLocks noChangeAspect="1" noChangeArrowheads="1"/>
          </p:cNvPicPr>
          <p:nvPr/>
        </p:nvPicPr>
        <p:blipFill>
          <a:blip r:embed="rId3" cstate="print"/>
          <a:srcRect l="19174" t="21019" r="53651" b="46640"/>
          <a:stretch>
            <a:fillRect/>
          </a:stretch>
        </p:blipFill>
        <p:spPr bwMode="auto">
          <a:xfrm>
            <a:off x="3416300" y="1768475"/>
            <a:ext cx="4721225" cy="3511550"/>
          </a:xfrm>
          <a:prstGeom prst="rect">
            <a:avLst/>
          </a:prstGeom>
          <a:noFill/>
          <a:ln w="28575" algn="ctr">
            <a:solidFill>
              <a:srgbClr val="DDDDDD"/>
            </a:solidFill>
            <a:miter lim="800000"/>
            <a:headEnd/>
            <a:tailEnd/>
          </a:ln>
        </p:spPr>
      </p:pic>
      <p:pic>
        <p:nvPicPr>
          <p:cNvPr id="31749" name="Picture 5" descr="SNOWFLAKE2"/>
          <p:cNvPicPr>
            <a:picLocks noChangeAspect="1" noChangeArrowheads="1"/>
          </p:cNvPicPr>
          <p:nvPr/>
        </p:nvPicPr>
        <p:blipFill>
          <a:blip r:embed="rId2" cstate="print"/>
          <a:srcRect/>
          <a:stretch>
            <a:fillRect/>
          </a:stretch>
        </p:blipFill>
        <p:spPr bwMode="auto">
          <a:xfrm>
            <a:off x="1282700" y="2892425"/>
            <a:ext cx="1009650" cy="1104900"/>
          </a:xfrm>
          <a:prstGeom prst="rect">
            <a:avLst/>
          </a:prstGeom>
          <a:noFill/>
          <a:ln w="9525">
            <a:noFill/>
            <a:miter lim="800000"/>
            <a:headEnd/>
            <a:tailEnd/>
          </a:ln>
        </p:spPr>
      </p:pic>
      <p:pic>
        <p:nvPicPr>
          <p:cNvPr id="31750" name="Picture 6" descr="SNOWFLAKE2"/>
          <p:cNvPicPr>
            <a:picLocks noChangeAspect="1" noChangeArrowheads="1"/>
          </p:cNvPicPr>
          <p:nvPr/>
        </p:nvPicPr>
        <p:blipFill>
          <a:blip r:embed="rId2" cstate="print"/>
          <a:srcRect/>
          <a:stretch>
            <a:fillRect/>
          </a:stretch>
        </p:blipFill>
        <p:spPr bwMode="auto">
          <a:xfrm>
            <a:off x="546100" y="4467225"/>
            <a:ext cx="1009650" cy="11049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CB504DB2-C078-408C-9159-31EF58D8FB6B}" type="slidenum">
              <a:rPr lang="en-US" smtClean="0"/>
              <a:pPr/>
              <a:t>74</a:t>
            </a:fld>
            <a:endParaRPr lang="en-US"/>
          </a:p>
        </p:txBody>
      </p:sp>
    </p:spTree>
    <p:extLst>
      <p:ext uri="{BB962C8B-B14F-4D97-AF65-F5344CB8AC3E}">
        <p14:creationId xmlns:p14="http://schemas.microsoft.com/office/powerpoint/2010/main" val="20289642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838200"/>
            <a:ext cx="7772400" cy="1143000"/>
          </a:xfrm>
        </p:spPr>
        <p:txBody>
          <a:bodyPr>
            <a:normAutofit fontScale="90000"/>
          </a:bodyPr>
          <a:lstStyle/>
          <a:p>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How do you answer these questions?</a:t>
            </a:r>
            <a:br>
              <a:rPr lang="en-US" sz="3600" b="1" i="1" dirty="0" smtClean="0">
                <a:solidFill>
                  <a:schemeClr val="tx1"/>
                </a:solidFill>
              </a:rPr>
            </a:br>
            <a:r>
              <a:rPr lang="en-US" sz="3600" b="1" i="1" dirty="0" smtClean="0">
                <a:solidFill>
                  <a:schemeClr val="tx1"/>
                </a:solidFill>
              </a:rPr>
              <a:t> ________________________________</a:t>
            </a:r>
            <a:br>
              <a:rPr lang="en-US" sz="3600" b="1" i="1" dirty="0" smtClean="0">
                <a:solidFill>
                  <a:schemeClr val="tx1"/>
                </a:solidFill>
              </a:rPr>
            </a:br>
            <a:endParaRPr lang="en-US" sz="3600" b="1" i="1"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857AC444-848C-445C-83AF-6E11A426A014}" type="slidenum">
              <a:rPr lang="en-US" smtClean="0"/>
              <a:pPr>
                <a:defRPr/>
              </a:pPr>
              <a:t>8</a:t>
            </a:fld>
            <a:endParaRPr lang="en-US"/>
          </a:p>
        </p:txBody>
      </p:sp>
      <p:sp>
        <p:nvSpPr>
          <p:cNvPr id="23555" name="Content Placeholder 2"/>
          <p:cNvSpPr>
            <a:spLocks noGrp="1"/>
          </p:cNvSpPr>
          <p:nvPr>
            <p:ph sz="quarter" idx="1"/>
          </p:nvPr>
        </p:nvSpPr>
        <p:spPr/>
        <p:txBody>
          <a:bodyPr>
            <a:normAutofit/>
          </a:bodyPr>
          <a:lstStyle/>
          <a:p>
            <a:endParaRPr lang="en-US" dirty="0" smtClean="0"/>
          </a:p>
          <a:p>
            <a:r>
              <a:rPr lang="en-US" sz="3600" b="1" i="1" dirty="0" smtClean="0">
                <a:latin typeface="Times New Roman" pitchFamily="18" charset="0"/>
                <a:cs typeface="Times New Roman" pitchFamily="18" charset="0"/>
              </a:rPr>
              <a:t>Can someone overseas do it cheaper?</a:t>
            </a:r>
          </a:p>
          <a:p>
            <a:pPr>
              <a:buFont typeface="Wingdings 2" pitchFamily="18" charset="2"/>
              <a:buNone/>
            </a:pPr>
            <a:endParaRPr lang="en-US" sz="3600" b="1" i="1" dirty="0" smtClean="0">
              <a:latin typeface="Times New Roman" pitchFamily="18" charset="0"/>
              <a:cs typeface="Times New Roman" pitchFamily="18" charset="0"/>
            </a:endParaRPr>
          </a:p>
          <a:p>
            <a:r>
              <a:rPr lang="en-US" sz="3600" b="1" i="1" dirty="0" smtClean="0">
                <a:latin typeface="Times New Roman" pitchFamily="18" charset="0"/>
                <a:cs typeface="Times New Roman" pitchFamily="18" charset="0"/>
              </a:rPr>
              <a:t>Can it be done faster?</a:t>
            </a:r>
          </a:p>
          <a:p>
            <a:pPr>
              <a:buFont typeface="Wingdings 2" pitchFamily="18" charset="2"/>
              <a:buNone/>
            </a:pPr>
            <a:endParaRPr lang="en-US" sz="3600" b="1" i="1" dirty="0" smtClean="0">
              <a:latin typeface="Times New Roman" pitchFamily="18" charset="0"/>
              <a:cs typeface="Times New Roman" pitchFamily="18" charset="0"/>
            </a:endParaRPr>
          </a:p>
          <a:p>
            <a:r>
              <a:rPr lang="en-US" sz="3600" b="1" i="1" dirty="0" smtClean="0">
                <a:latin typeface="Times New Roman" pitchFamily="18" charset="0"/>
                <a:cs typeface="Times New Roman" pitchFamily="18" charset="0"/>
              </a:rPr>
              <a:t>Is what I am offering in demand in an age of abundance?</a:t>
            </a:r>
          </a:p>
          <a:p>
            <a:endParaRPr lang="en-US" dirty="0" smtClean="0"/>
          </a:p>
        </p:txBody>
      </p:sp>
    </p:spTree>
    <p:extLst>
      <p:ext uri="{BB962C8B-B14F-4D97-AF65-F5344CB8AC3E}">
        <p14:creationId xmlns:p14="http://schemas.microsoft.com/office/powerpoint/2010/main" val="572543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74638"/>
            <a:ext cx="7772400" cy="715962"/>
          </a:xfrm>
        </p:spPr>
        <p:txBody>
          <a:bodyPr>
            <a:normAutofit/>
          </a:bodyPr>
          <a:lstStyle/>
          <a:p>
            <a:pPr eaLnBrk="1" fontAlgn="auto" hangingPunct="1">
              <a:spcAft>
                <a:spcPts val="0"/>
              </a:spcAft>
              <a:defRPr/>
            </a:pPr>
            <a:r>
              <a:rPr lang="en-US" sz="3600" dirty="0" smtClean="0">
                <a:solidFill>
                  <a:schemeClr val="tx2">
                    <a:lumMod val="50000"/>
                  </a:schemeClr>
                </a:solidFill>
              </a:rPr>
              <a:t>             Time-Map: </a:t>
            </a:r>
            <a:r>
              <a:rPr lang="en-US" sz="3600" dirty="0" smtClean="0">
                <a:solidFill>
                  <a:srgbClr val="C00000"/>
                </a:solidFill>
              </a:rPr>
              <a:t>Profile…</a:t>
            </a:r>
            <a:r>
              <a:rPr lang="en-US" sz="1800" dirty="0" smtClean="0">
                <a:solidFill>
                  <a:srgbClr val="C00000"/>
                </a:solidFill>
              </a:rPr>
              <a:t> </a:t>
            </a:r>
            <a:endParaRPr lang="en-US" sz="18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r>
              <a:rPr lang="en-US" dirty="0" smtClean="0"/>
              <a:t>17</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09364650"/>
              </p:ext>
            </p:extLst>
          </p:nvPr>
        </p:nvGraphicFramePr>
        <p:xfrm>
          <a:off x="152400" y="838200"/>
          <a:ext cx="8915400" cy="5351447"/>
        </p:xfrm>
        <a:graphic>
          <a:graphicData uri="http://schemas.openxmlformats.org/drawingml/2006/table">
            <a:tbl>
              <a:tblPr firstRow="1" bandRow="1">
                <a:tableStyleId>{5C22544A-7EE6-4342-B048-85BDC9FD1C3A}</a:tableStyleId>
              </a:tblPr>
              <a:tblGrid>
                <a:gridCol w="1676399"/>
                <a:gridCol w="2133601"/>
                <a:gridCol w="2514600"/>
                <a:gridCol w="2590800"/>
              </a:tblGrid>
              <a:tr h="462991">
                <a:tc>
                  <a:txBody>
                    <a:bodyPr/>
                    <a:lstStyle/>
                    <a:p>
                      <a:r>
                        <a:rPr lang="en-US" dirty="0" smtClean="0">
                          <a:solidFill>
                            <a:schemeClr val="bg1"/>
                          </a:solidFill>
                        </a:rPr>
                        <a:t>Focus Area</a:t>
                      </a:r>
                      <a:endParaRPr lang="en-US" dirty="0">
                        <a:solidFill>
                          <a:schemeClr val="bg1"/>
                        </a:solidFill>
                      </a:endParaRPr>
                    </a:p>
                  </a:txBody>
                  <a:tcPr/>
                </a:tc>
                <a:tc>
                  <a:txBody>
                    <a:bodyPr/>
                    <a:lstStyle/>
                    <a:p>
                      <a:r>
                        <a:rPr lang="en-US" dirty="0" smtClean="0">
                          <a:solidFill>
                            <a:schemeClr val="tx1"/>
                          </a:solidFill>
                        </a:rPr>
                        <a:t>    </a:t>
                      </a:r>
                      <a:r>
                        <a:rPr lang="en-US" dirty="0" smtClean="0">
                          <a:solidFill>
                            <a:schemeClr val="bg1"/>
                          </a:solidFill>
                        </a:rPr>
                        <a:t>3 Years Ago</a:t>
                      </a:r>
                      <a:endParaRPr lang="en-US" dirty="0">
                        <a:solidFill>
                          <a:schemeClr val="bg1"/>
                        </a:solidFill>
                      </a:endParaRPr>
                    </a:p>
                  </a:txBody>
                  <a:tcPr/>
                </a:tc>
                <a:tc>
                  <a:txBody>
                    <a:bodyPr/>
                    <a:lstStyle/>
                    <a:p>
                      <a:r>
                        <a:rPr lang="en-US" dirty="0" smtClean="0"/>
                        <a:t>          </a:t>
                      </a:r>
                      <a:r>
                        <a:rPr lang="en-US" dirty="0" smtClean="0">
                          <a:solidFill>
                            <a:schemeClr val="bg1"/>
                          </a:solidFill>
                        </a:rPr>
                        <a:t>Now</a:t>
                      </a:r>
                      <a:endParaRPr lang="en-US" dirty="0">
                        <a:solidFill>
                          <a:schemeClr val="bg1"/>
                        </a:solidFill>
                      </a:endParaRPr>
                    </a:p>
                  </a:txBody>
                  <a:tcPr/>
                </a:tc>
                <a:tc>
                  <a:txBody>
                    <a:bodyPr/>
                    <a:lstStyle/>
                    <a:p>
                      <a:r>
                        <a:rPr lang="en-US" dirty="0" smtClean="0"/>
                        <a:t>      </a:t>
                      </a:r>
                      <a:r>
                        <a:rPr lang="en-US" dirty="0" smtClean="0">
                          <a:solidFill>
                            <a:schemeClr val="bg1"/>
                          </a:solidFill>
                        </a:rPr>
                        <a:t>3-5 Years Out</a:t>
                      </a:r>
                      <a:endParaRPr lang="en-US" dirty="0">
                        <a:solidFill>
                          <a:schemeClr val="bg1"/>
                        </a:solidFill>
                      </a:endParaRPr>
                    </a:p>
                  </a:txBody>
                  <a:tcPr/>
                </a:tc>
              </a:tr>
              <a:tr h="1484108">
                <a:tc>
                  <a:txBody>
                    <a:bodyPr/>
                    <a:lstStyle/>
                    <a:p>
                      <a:endParaRPr lang="en-US" b="1" dirty="0" smtClean="0"/>
                    </a:p>
                    <a:p>
                      <a:r>
                        <a:rPr lang="en-US" sz="1600" b="0" dirty="0" smtClean="0"/>
                        <a:t>Your</a:t>
                      </a:r>
                      <a:r>
                        <a:rPr lang="en-US" sz="1600" b="0" baseline="0" dirty="0" smtClean="0"/>
                        <a:t> Company</a:t>
                      </a:r>
                      <a:endParaRPr lang="en-US" sz="1600" b="0" dirty="0" smtClean="0"/>
                    </a:p>
                    <a:p>
                      <a:endParaRPr lang="en-US" dirty="0" smtClean="0"/>
                    </a:p>
                    <a:p>
                      <a:endParaRPr lang="en-US" dirty="0" smtClean="0"/>
                    </a:p>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r>
              <a:tr h="1484108">
                <a:tc>
                  <a:txBody>
                    <a:bodyPr/>
                    <a:lstStyle/>
                    <a:p>
                      <a:endParaRPr lang="en-US" b="1" dirty="0" smtClean="0"/>
                    </a:p>
                    <a:p>
                      <a:r>
                        <a:rPr lang="en-US" sz="1600" b="0" dirty="0" smtClean="0"/>
                        <a:t>Your Competition</a:t>
                      </a:r>
                    </a:p>
                    <a:p>
                      <a:endParaRPr lang="en-US" dirty="0" smtClean="0"/>
                    </a:p>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r>
              <a:tr h="1826594">
                <a:tc>
                  <a:txBody>
                    <a:bodyPr/>
                    <a:lstStyle/>
                    <a:p>
                      <a:endParaRPr lang="en-US" dirty="0" smtClean="0"/>
                    </a:p>
                    <a:p>
                      <a:r>
                        <a:rPr lang="en-US" sz="1600" b="0" dirty="0" smtClean="0"/>
                        <a:t>Your Job  </a:t>
                      </a:r>
                    </a:p>
                    <a:p>
                      <a:r>
                        <a:rPr lang="en-US" sz="1600" dirty="0" smtClean="0"/>
                        <a:t>Responsibilities&amp; Competencies</a:t>
                      </a:r>
                    </a:p>
                    <a:p>
                      <a:endParaRPr lang="en-US" dirty="0" smtClean="0"/>
                    </a:p>
                    <a:p>
                      <a:endParaRPr lang="en-US" dirty="0" smtClean="0"/>
                    </a:p>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r>
            </a:tbl>
          </a:graphicData>
        </a:graphic>
      </p:graphicFrame>
    </p:spTree>
    <p:extLst>
      <p:ext uri="{BB962C8B-B14F-4D97-AF65-F5344CB8AC3E}">
        <p14:creationId xmlns:p14="http://schemas.microsoft.com/office/powerpoint/2010/main" val="1427113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C8391155742B448E26DCA90F888C4D" ma:contentTypeVersion="2" ma:contentTypeDescription="Create a new document." ma:contentTypeScope="" ma:versionID="d054478c0a376556643651287b746ca2">
  <xsd:schema xmlns:xsd="http://www.w3.org/2001/XMLSchema" xmlns:xs="http://www.w3.org/2001/XMLSchema" xmlns:p="http://schemas.microsoft.com/office/2006/metadata/properties" xmlns:ns2="f9d526f6-7d91-4bbd-bda1-3158e7e85bd5" xmlns:ns3="87ee7c47-9cc8-492b-b7c3-a232748e3869" targetNamespace="http://schemas.microsoft.com/office/2006/metadata/properties" ma:root="true" ma:fieldsID="03a620168d41946dd96d85a930abfd6d" ns2:_="" ns3:_="">
    <xsd:import namespace="f9d526f6-7d91-4bbd-bda1-3158e7e85bd5"/>
    <xsd:import namespace="87ee7c47-9cc8-492b-b7c3-a232748e3869"/>
    <xsd:element name="properties">
      <xsd:complexType>
        <xsd:sequence>
          <xsd:element name="documentManagement">
            <xsd:complexType>
              <xsd:all>
                <xsd:element ref="ns2:_dlc_DocId" minOccurs="0"/>
                <xsd:element ref="ns2:_dlc_DocIdUrl" minOccurs="0"/>
                <xsd:element ref="ns2:_dlc_DocIdPersistId" minOccurs="0"/>
                <xsd:element ref="ns3:Delivery_x0020_Date" minOccurs="0"/>
                <xsd:element ref="ns3:Supress_x0020_until_x0020_cla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526f6-7d91-4bbd-bda1-3158e7e85b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ee7c47-9cc8-492b-b7c3-a232748e3869" elementFormDefault="qualified">
    <xsd:import namespace="http://schemas.microsoft.com/office/2006/documentManagement/types"/>
    <xsd:import namespace="http://schemas.microsoft.com/office/infopath/2007/PartnerControls"/>
    <xsd:element name="Delivery_x0020_Date" ma:index="11" nillable="true" ma:displayName="Delivery Date" ma:format="Dropdown" ma:internalName="Delivery_x0020_Date">
      <xsd:simpleType>
        <xsd:restriction base="dms:Choice">
          <xsd:enumeration value="August 1"/>
          <xsd:enumeration value="September 11"/>
          <xsd:enumeration value="September 12"/>
          <xsd:enumeration value="September 13"/>
          <xsd:enumeration value="October 10"/>
          <xsd:enumeration value="October 11"/>
          <xsd:enumeration value="November 7"/>
          <xsd:enumeration value="November 8"/>
          <xsd:enumeration value="December 12"/>
          <xsd:enumeration value="December 13"/>
        </xsd:restriction>
      </xsd:simpleType>
    </xsd:element>
    <xsd:element name="Supress_x0020_until_x0020_class" ma:index="12" nillable="true" ma:displayName="Supress until class" ma:default="0" ma:internalName="Supress_x0020_until_x0020_clas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livery_x0020_Date xmlns="87ee7c47-9cc8-492b-b7c3-a232748e3869">November 7</Delivery_x0020_Date>
    <Supress_x0020_until_x0020_class xmlns="87ee7c47-9cc8-492b-b7c3-a232748e3869">true</Supress_x0020_until_x0020_class>
    <_dlc_DocId xmlns="f9d526f6-7d91-4bbd-bda1-3158e7e85bd5">WZJXKDSP6WFH-271-32</_dlc_DocId>
    <_dlc_DocIdUrl xmlns="f9d526f6-7d91-4bbd-bda1-3158e7e85bd5">
      <Url>http://inet.katz.pitt.edu/studentnet/projects/ceestaging/_layouts/DocIdRedir.aspx?ID=WZJXKDSP6WFH-271-32</Url>
      <Description>WZJXKDSP6WFH-271-32</Description>
    </_dlc_DocIdUrl>
  </documentManagement>
</p:properties>
</file>

<file path=customXml/itemProps1.xml><?xml version="1.0" encoding="utf-8"?>
<ds:datastoreItem xmlns:ds="http://schemas.openxmlformats.org/officeDocument/2006/customXml" ds:itemID="{A0B91D08-B498-47AE-B956-8E86213CC132}"/>
</file>

<file path=customXml/itemProps2.xml><?xml version="1.0" encoding="utf-8"?>
<ds:datastoreItem xmlns:ds="http://schemas.openxmlformats.org/officeDocument/2006/customXml" ds:itemID="{A8BD4385-C375-48A8-B4B7-D192E054372D}"/>
</file>

<file path=customXml/itemProps3.xml><?xml version="1.0" encoding="utf-8"?>
<ds:datastoreItem xmlns:ds="http://schemas.openxmlformats.org/officeDocument/2006/customXml" ds:itemID="{3D3796E3-1EFD-43E1-91C7-8B1C7ED6CC33}"/>
</file>

<file path=customXml/itemProps4.xml><?xml version="1.0" encoding="utf-8"?>
<ds:datastoreItem xmlns:ds="http://schemas.openxmlformats.org/officeDocument/2006/customXml" ds:itemID="{D142BAE7-36E7-4185-8999-E1109428298D}"/>
</file>

<file path=docProps/app.xml><?xml version="1.0" encoding="utf-8"?>
<Properties xmlns="http://schemas.openxmlformats.org/officeDocument/2006/extended-properties" xmlns:vt="http://schemas.openxmlformats.org/officeDocument/2006/docPropsVTypes">
  <TotalTime>0</TotalTime>
  <Words>5143</Words>
  <Application>Microsoft Office PowerPoint</Application>
  <PresentationFormat>On-screen Show (4:3)</PresentationFormat>
  <Paragraphs>979</Paragraphs>
  <Slides>74</Slides>
  <Notes>39</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PowerPoint Presentation</vt:lpstr>
      <vt:lpstr>CHANGE MANAGEMENT IN TURBULENT TIMES November - 2012</vt:lpstr>
      <vt:lpstr>               Program Objectives</vt:lpstr>
      <vt:lpstr>              The ‘Lily Pad Riddle’</vt:lpstr>
      <vt:lpstr>                  </vt:lpstr>
      <vt:lpstr>PowerPoint Presentation</vt:lpstr>
      <vt:lpstr>    What drives the ‘Conceptual Age’ Scenario?!</vt:lpstr>
      <vt:lpstr>   How do you answer these questions?  ________________________________ </vt:lpstr>
      <vt:lpstr>             Time-Map: Profile… </vt:lpstr>
      <vt:lpstr>                 The New Normal </vt:lpstr>
      <vt:lpstr>                   Culture Factoids</vt:lpstr>
      <vt:lpstr>                                                                                                  The Competing Values Model                 Quinn and Cameron – University of Michigan </vt:lpstr>
      <vt:lpstr>                 </vt:lpstr>
      <vt:lpstr>PowerPoint Presentation</vt:lpstr>
      <vt:lpstr>   Organizational Culture Change Process</vt:lpstr>
      <vt:lpstr>           Organizational Culture Profile</vt:lpstr>
      <vt:lpstr> Sample:       Now _________ Required---------------</vt:lpstr>
      <vt:lpstr>          Gap Analysis: What it means?!</vt:lpstr>
      <vt:lpstr>   Sample Culture Change Assessment Needs</vt:lpstr>
      <vt:lpstr>       What’s ending? What’s beginning?!</vt:lpstr>
      <vt:lpstr>      Why Don’t Most Managers Think Creatively?</vt:lpstr>
      <vt:lpstr>              Resilience and Change</vt:lpstr>
      <vt:lpstr>     Structural Tension / Structural Oscillation</vt:lpstr>
      <vt:lpstr>    Limited Capacity to cope with Change</vt:lpstr>
      <vt:lpstr>Setting the Stage for Change</vt:lpstr>
      <vt:lpstr>1. Understand</vt:lpstr>
      <vt:lpstr>2. Enlist</vt:lpstr>
      <vt:lpstr>2. Enlist – Assess Resistance</vt:lpstr>
      <vt:lpstr>2. Enlist – Assess Resistance</vt:lpstr>
      <vt:lpstr>3. Envisage</vt:lpstr>
      <vt:lpstr>PowerPoint Presentation</vt:lpstr>
      <vt:lpstr>PowerPoint Presentation</vt:lpstr>
      <vt:lpstr>5. Communicate - What</vt:lpstr>
      <vt:lpstr>5. Communicate - When</vt:lpstr>
      <vt:lpstr>5. Communicate - how</vt:lpstr>
      <vt:lpstr>6. Act</vt:lpstr>
      <vt:lpstr>7. Consolidate</vt:lpstr>
      <vt:lpstr>The model: How does it work?</vt:lpstr>
      <vt:lpstr>PowerPoint Presentation</vt:lpstr>
      <vt:lpstr>  Best Practice 1: Get the right people on the bus!</vt:lpstr>
      <vt:lpstr>Best Practice 2: Accelerate the Failure Rate</vt:lpstr>
      <vt:lpstr>Best Practice 3: ‘20% Time with training wheels.’</vt:lpstr>
      <vt:lpstr> Best Practice 4: ‘Encourage Peer to Peer Rewards’ –                             (Now That Rewards)  </vt:lpstr>
      <vt:lpstr>         Best Practice 5: Conduct an ‘Autonomy Audit’</vt:lpstr>
      <vt:lpstr>Best Practice 6: Create the right work environment  </vt:lpstr>
      <vt:lpstr>        Best Practice 6: ‘Three Steps to give up Control’</vt:lpstr>
      <vt:lpstr>Best Practice 7: ‘Hold a Daily 5 Minute Fractal Session’.</vt:lpstr>
      <vt:lpstr>    Best Practice 8: Promote ‘Goldilocks’ for work teams </vt:lpstr>
      <vt:lpstr>    Best Practice 9: Make your next off-site a Fed-X Day.</vt:lpstr>
      <vt:lpstr>               Best Practice 10: Your own ideas here: </vt:lpstr>
      <vt:lpstr>PowerPoint Presentation</vt:lpstr>
      <vt:lpstr>      How Does IDEO Jumpstart Innovation ?</vt:lpstr>
      <vt:lpstr>PowerPoint Presentation</vt:lpstr>
      <vt:lpstr>     The Leadership Dilemma:</vt:lpstr>
      <vt:lpstr>          </vt:lpstr>
      <vt:lpstr>        Regulating the Disequilibrium</vt:lpstr>
      <vt:lpstr>          Work Avoidance Mechanisms </vt:lpstr>
      <vt:lpstr>Adaptive Leadership Competencies:</vt:lpstr>
      <vt:lpstr>     Research - Heliotropic Effect</vt:lpstr>
      <vt:lpstr>High Performance Team Communication </vt:lpstr>
      <vt:lpstr>Positive Energizers</vt:lpstr>
      <vt:lpstr>Describing Negative Energizers</vt:lpstr>
      <vt:lpstr>       Why Don’t Positive Factors Get More Attention? </vt:lpstr>
      <vt:lpstr>            Recognize productive team behavior patterns…</vt:lpstr>
      <vt:lpstr>PowerPoint Presentation</vt:lpstr>
      <vt:lpstr>                        ‘Who is empowered?’</vt:lpstr>
      <vt:lpstr>                                          Empowerment 1:  Using a scale from 1 (small degree) to 7 (large degree) please indicate the  extent to which you believe the person in each example is acting in an empowered manner:</vt:lpstr>
      <vt:lpstr>               The Four Keys to Empowerment:</vt:lpstr>
      <vt:lpstr>     Self-Awareness &amp; Self-Disclosure</vt:lpstr>
      <vt:lpstr>      Suggestions for effective feedback .</vt:lpstr>
      <vt:lpstr>Feedback Exercise: In work groups</vt:lpstr>
      <vt:lpstr>                   Exercise #1: </vt:lpstr>
      <vt:lpstr>                   Exercise #2: </vt:lpstr>
      <vt:lpstr>Fractals are for Organizations are what snowflakes are for avalanches.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dc:title>
  <dc:creator>Owner</dc:creator>
  <cp:lastModifiedBy>Owner</cp:lastModifiedBy>
  <cp:revision>1</cp:revision>
  <dcterms:created xsi:type="dcterms:W3CDTF">2012-10-31T18:29:19Z</dcterms:created>
  <dcterms:modified xsi:type="dcterms:W3CDTF">2012-10-31T18:30:13Z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0x0101002EC8391155742B448E26DCA90F888C4D</vt:lpwstr>
  </property>
  <property fmtid="{D5CDD505-2E9C-101B-9397-08002B2CF9AE}" pid="3" name="_dlc_DocIdItemGuid">
    <vt:lpwstr>6247e5bd-f761-40ce-afd2-0c79ce532e60</vt:lpwstr>
  </property>
</Properties>
</file>